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notesMasterIdLst>
    <p:notesMasterId r:id="rId34"/>
  </p:notesMasterIdLst>
  <p:handoutMasterIdLst>
    <p:handoutMasterId r:id="rId35"/>
  </p:handoutMasterIdLst>
  <p:sldIdLst>
    <p:sldId id="316" r:id="rId2"/>
    <p:sldId id="369" r:id="rId3"/>
    <p:sldId id="370" r:id="rId4"/>
    <p:sldId id="371" r:id="rId5"/>
    <p:sldId id="374" r:id="rId6"/>
    <p:sldId id="393" r:id="rId7"/>
    <p:sldId id="375" r:id="rId8"/>
    <p:sldId id="389" r:id="rId9"/>
    <p:sldId id="373" r:id="rId10"/>
    <p:sldId id="372" r:id="rId11"/>
    <p:sldId id="381" r:id="rId12"/>
    <p:sldId id="394" r:id="rId13"/>
    <p:sldId id="380" r:id="rId14"/>
    <p:sldId id="379" r:id="rId15"/>
    <p:sldId id="327" r:id="rId16"/>
    <p:sldId id="349" r:id="rId17"/>
    <p:sldId id="358" r:id="rId18"/>
    <p:sldId id="360" r:id="rId19"/>
    <p:sldId id="361" r:id="rId20"/>
    <p:sldId id="365" r:id="rId21"/>
    <p:sldId id="366" r:id="rId22"/>
    <p:sldId id="368" r:id="rId23"/>
    <p:sldId id="346" r:id="rId24"/>
    <p:sldId id="382" r:id="rId25"/>
    <p:sldId id="383" r:id="rId26"/>
    <p:sldId id="384" r:id="rId27"/>
    <p:sldId id="385" r:id="rId28"/>
    <p:sldId id="388" r:id="rId29"/>
    <p:sldId id="386" r:id="rId30"/>
    <p:sldId id="391" r:id="rId31"/>
    <p:sldId id="387" r:id="rId32"/>
    <p:sldId id="390" r:id="rId3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7A34"/>
    <a:srgbClr val="2A65D6"/>
    <a:srgbClr val="808080"/>
    <a:srgbClr val="378A4D"/>
    <a:srgbClr val="094389"/>
    <a:srgbClr val="3ED26E"/>
    <a:srgbClr val="FFFFCC"/>
    <a:srgbClr val="339966"/>
    <a:srgbClr val="FF9900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86" autoAdjust="0"/>
    <p:restoredTop sz="95108" autoAdjust="0"/>
  </p:normalViewPr>
  <p:slideViewPr>
    <p:cSldViewPr snapToGrid="0">
      <p:cViewPr varScale="1">
        <p:scale>
          <a:sx n="97" d="100"/>
          <a:sy n="97" d="100"/>
        </p:scale>
        <p:origin x="1188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>
              <a:defRPr sz="1300"/>
            </a:lvl1pPr>
          </a:lstStyle>
          <a:p>
            <a:fld id="{A4E3A55F-903A-884F-859A-8BA3894E7F60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>
              <a:defRPr sz="1300"/>
            </a:lvl1pPr>
          </a:lstStyle>
          <a:p>
            <a:fld id="{61AC24F1-89C1-254E-B608-004DBFAB98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1659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>
              <a:defRPr sz="1300"/>
            </a:lvl1pPr>
          </a:lstStyle>
          <a:p>
            <a:fld id="{E9815B83-0C5A-461D-82D4-EED0B3F9CC0C}" type="datetimeFigureOut">
              <a:rPr lang="en-US" smtClean="0"/>
              <a:pPr/>
              <a:t>11/1/2019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6" rIns="93172" bIns="4658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2" tIns="46586" rIns="93172" bIns="4658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>
              <a:defRPr sz="1300"/>
            </a:lvl1pPr>
          </a:lstStyle>
          <a:p>
            <a:fld id="{EBF706A2-5775-4F61-9F72-CFACE3C765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759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9CFECD-06FD-4EB1-A93A-29238CD4CAB2}" type="slidenum">
              <a:rPr lang="en-US" smtClean="0">
                <a:solidFill>
                  <a:prstClr val="black"/>
                </a:solidFill>
                <a:latin typeface="Arial" pitchFamily="34" charset="0"/>
                <a:ea typeface="ＭＳ Ｐゴシック"/>
                <a:cs typeface="ＭＳ Ｐゴシック"/>
              </a:rPr>
              <a:pPr/>
              <a:t>2</a:t>
            </a:fld>
            <a:endParaRPr lang="en-US" dirty="0" smtClean="0">
              <a:solidFill>
                <a:prstClr val="black"/>
              </a:solidFill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5815979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F706A2-5775-4F61-9F72-CFACE3C765C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8253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F706A2-5775-4F61-9F72-CFACE3C765C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8253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F706A2-5775-4F61-9F72-CFACE3C765C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8253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F706A2-5775-4F61-9F72-CFACE3C765C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1551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C4584F2-D7D8-4DA0-B776-F2C43452B368}" type="slidenum">
              <a:rPr lang="en-US" smtClean="0"/>
              <a:pPr>
                <a:defRPr/>
              </a:pPr>
              <a:t>25</a:t>
            </a:fld>
            <a:endParaRPr lang="en-US" dirty="0" smtClean="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989461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70F65B-C22E-4ACD-BC98-D488668763FB}" type="slidenum">
              <a:rPr lang="en-US" smtClean="0">
                <a:latin typeface="Arial" pitchFamily="34" charset="0"/>
                <a:ea typeface="ＭＳ Ｐゴシック"/>
                <a:cs typeface="ＭＳ Ｐゴシック"/>
              </a:rPr>
              <a:pPr/>
              <a:t>26</a:t>
            </a:fld>
            <a:endParaRPr lang="en-US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5863" y="698500"/>
            <a:ext cx="4643437" cy="3482975"/>
          </a:xfrm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6243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6" y="4416427"/>
            <a:ext cx="5607050" cy="4183062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460475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12696C-6036-470F-A06D-3E6E7FF37D4D}" type="slidenum">
              <a:rPr lang="en-US" smtClean="0">
                <a:ea typeface="MS PGothic" pitchFamily="34" charset="-128"/>
              </a:rPr>
              <a:pPr/>
              <a:t>28</a:t>
            </a:fld>
            <a:endParaRPr lang="en-US" smtClean="0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305870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12696C-6036-470F-A06D-3E6E7FF37D4D}" type="slidenum">
              <a:rPr lang="en-US" smtClean="0">
                <a:ea typeface="MS PGothic" pitchFamily="34" charset="-128"/>
              </a:rPr>
              <a:pPr/>
              <a:t>29</a:t>
            </a:fld>
            <a:endParaRPr lang="en-US" smtClean="0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729345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6" y="4416427"/>
            <a:ext cx="5607050" cy="4183062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80971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01743B-257C-400E-AC8E-7391F81AE036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09866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6" y="4416427"/>
            <a:ext cx="5607050" cy="4183062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823891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01743B-257C-400E-AC8E-7391F81AE036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257955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01743B-257C-400E-AC8E-7391F81AE036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488991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01743B-257C-400E-AC8E-7391F81AE036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381561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01743B-257C-400E-AC8E-7391F81AE036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21473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F706A2-5775-4F61-9F72-CFACE3C765C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8253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F706A2-5775-4F61-9F72-CFACE3C765C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8253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F706A2-5775-4F61-9F72-CFACE3C765C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825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-14272" y="-1"/>
            <a:ext cx="9158271" cy="6883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14272" y="0"/>
            <a:ext cx="9158271" cy="68839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0" y="12700"/>
            <a:ext cx="9156700" cy="2438400"/>
          </a:xfrm>
          <a:prstGeom prst="rect">
            <a:avLst/>
          </a:prstGeom>
          <a:gradFill flip="none" rotWithShape="1">
            <a:gsLst>
              <a:gs pos="100000">
                <a:schemeClr val="accent3">
                  <a:lumMod val="40000"/>
                  <a:lumOff val="60000"/>
                  <a:alpha val="79000"/>
                </a:schemeClr>
              </a:gs>
              <a:gs pos="0">
                <a:schemeClr val="bg1">
                  <a:alpha val="79000"/>
                </a:schemeClr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2374900" y="6172200"/>
            <a:ext cx="5511800" cy="215444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8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77900" y="1540301"/>
            <a:ext cx="7843800" cy="910800"/>
          </a:xfrm>
        </p:spPr>
        <p:txBody>
          <a:bodyPr anchor="ctr">
            <a:noAutofit/>
          </a:bodyPr>
          <a:lstStyle>
            <a:lvl1pPr algn="ctr">
              <a:lnSpc>
                <a:spcPct val="95000"/>
              </a:lnSpc>
              <a:defRPr sz="6500" baseline="0">
                <a:solidFill>
                  <a:srgbClr val="2E7ED7"/>
                </a:solidFill>
                <a:effectLst>
                  <a:outerShdw blurRad="50800" dist="38100" dir="2700000" algn="tl" rotWithShape="0">
                    <a:prstClr val="black">
                      <a:alpha val="20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dirty="0" smtClean="0"/>
              <a:t>Dependent Care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778000" y="3365500"/>
            <a:ext cx="5616222" cy="546100"/>
          </a:xfrm>
        </p:spPr>
        <p:txBody>
          <a:bodyPr>
            <a:normAutofit/>
          </a:bodyPr>
          <a:lstStyle>
            <a:lvl1pPr marL="0" indent="0" algn="l">
              <a:spcBef>
                <a:spcPts val="600"/>
              </a:spcBef>
              <a:buNone/>
              <a:defRPr sz="2500" b="0">
                <a:solidFill>
                  <a:srgbClr val="7F7F7F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By: Presenter’s Name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-14267" y="6050281"/>
            <a:ext cx="9186809" cy="64007"/>
          </a:xfrm>
          <a:prstGeom prst="rect">
            <a:avLst/>
          </a:prstGeom>
          <a:solidFill>
            <a:srgbClr val="378A4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778000" y="3860800"/>
            <a:ext cx="5616222" cy="3683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rgbClr val="808080"/>
                </a:solidFill>
              </a:defRPr>
            </a:lvl1pPr>
          </a:lstStyle>
          <a:p>
            <a:pPr lvl="0"/>
            <a:r>
              <a:rPr lang="en-US" dirty="0" smtClean="0"/>
              <a:t>Month 2013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1765300" y="3245876"/>
            <a:ext cx="5673425" cy="0"/>
          </a:xfrm>
          <a:prstGeom prst="line">
            <a:avLst/>
          </a:prstGeom>
          <a:ln w="28575" cmpd="sng">
            <a:solidFill>
              <a:srgbClr val="FAC0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723900" y="2349500"/>
            <a:ext cx="7797800" cy="52070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4100" baseline="0">
                <a:solidFill>
                  <a:srgbClr val="2E7ED7"/>
                </a:solidFill>
                <a:effectLst>
                  <a:outerShdw blurRad="50800" dist="38100" dir="2700000" algn="tl" rotWithShape="0">
                    <a:prstClr val="black">
                      <a:alpha val="15000"/>
                    </a:prstClr>
                  </a:outerShdw>
                </a:effectLst>
              </a:defRPr>
            </a:lvl1pPr>
          </a:lstStyle>
          <a:p>
            <a:pPr lvl="0"/>
            <a:r>
              <a:rPr lang="en-US" dirty="0" smtClean="0"/>
              <a:t>Flexible Spending Account</a:t>
            </a:r>
            <a:endParaRPr lang="en-US" dirty="0"/>
          </a:p>
        </p:txBody>
      </p:sp>
      <p:pic>
        <p:nvPicPr>
          <p:cNvPr id="27" name="Picture 26" descr="bckgrnd-FSA-DC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12" y="4397008"/>
            <a:ext cx="9158111" cy="1654025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-14267" y="6050281"/>
            <a:ext cx="9186809" cy="64007"/>
          </a:xfrm>
          <a:prstGeom prst="rect">
            <a:avLst/>
          </a:prstGeom>
          <a:solidFill>
            <a:srgbClr val="2E7ED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959553" y="5974646"/>
            <a:ext cx="7972780" cy="9934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37001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dirty="0" smtClean="0">
                <a:solidFill>
                  <a:srgbClr val="000000"/>
                </a:solidFill>
                <a:latin typeface="Calibri"/>
              </a:rPr>
              <a:t>© 2013 WageWorks, Inc.  All rights reserved. </a:t>
            </a:r>
            <a:br>
              <a:rPr lang="en-US" sz="800" dirty="0" smtClean="0">
                <a:solidFill>
                  <a:srgbClr val="000000"/>
                </a:solidFill>
                <a:latin typeface="Calibri"/>
              </a:rPr>
            </a:br>
            <a:r>
              <a:rPr lang="en-US" sz="800" dirty="0" smtClean="0">
                <a:solidFill>
                  <a:srgbClr val="000000"/>
                </a:solidFill>
                <a:latin typeface="Calibri"/>
              </a:rPr>
              <a:t>This document contains proprietary and/or confidential work product that belongs to WageWorks, Inc. </a:t>
            </a:r>
            <a:br>
              <a:rPr lang="en-US" sz="800" dirty="0" smtClean="0">
                <a:solidFill>
                  <a:srgbClr val="000000"/>
                </a:solidFill>
                <a:latin typeface="Calibri"/>
              </a:rPr>
            </a:br>
            <a:r>
              <a:rPr lang="en-US" sz="800" dirty="0" smtClean="0">
                <a:solidFill>
                  <a:srgbClr val="000000"/>
                </a:solidFill>
                <a:latin typeface="Calibri"/>
              </a:rPr>
              <a:t>and may not be used, reproduced, modified, displayed or distributed without the prior written consent of WageWorks, Inc.         OE-DCFSA-PPT </a:t>
            </a:r>
          </a:p>
        </p:txBody>
      </p:sp>
      <p:pic>
        <p:nvPicPr>
          <p:cNvPr id="26" name="Picture 25" descr="WWlogo-hzntl-notag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8666" y="5571067"/>
            <a:ext cx="3206044" cy="2003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18678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7928429" y="6567714"/>
            <a:ext cx="1215571" cy="29028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D1C3A4D-326C-45F4-B0D2-4F363A9CDA46}" type="slidenum">
              <a:rPr lang="en-US" sz="1100" smtClean="0">
                <a:solidFill>
                  <a:srgbClr val="496E89"/>
                </a:solidFill>
                <a:latin typeface="Calibri"/>
              </a:rPr>
              <a:pPr>
                <a:defRPr/>
              </a:pPr>
              <a:t>‹#›</a:t>
            </a:fld>
            <a:endParaRPr lang="en-US" sz="1100" dirty="0">
              <a:solidFill>
                <a:srgbClr val="496E89"/>
              </a:solidFill>
              <a:latin typeface="Calibri"/>
            </a:endParaRPr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1785"/>
            <a:ext cx="8229600" cy="900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>
              <a:defRPr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33412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31001"/>
            <a:ext cx="8229600" cy="4680875"/>
          </a:xfrm>
        </p:spPr>
        <p:txBody>
          <a:bodyPr/>
          <a:lstStyle>
            <a:lvl1pPr marL="284163" indent="-284163">
              <a:spcBef>
                <a:spcPts val="1600"/>
              </a:spcBef>
              <a:buFont typeface="Wingdings" pitchFamily="2" charset="2"/>
              <a:buChar char="§"/>
              <a:defRPr sz="2400" b="1">
                <a:latin typeface="+mn-lt"/>
              </a:defRPr>
            </a:lvl1pPr>
            <a:lvl2pPr marL="569913" indent="-222250">
              <a:buFont typeface="Arial" pitchFamily="34" charset="0"/>
              <a:buChar char="•"/>
              <a:defRPr sz="2000">
                <a:latin typeface="+mn-lt"/>
              </a:defRPr>
            </a:lvl2pPr>
            <a:lvl3pPr marL="854075" indent="-171450">
              <a:buFont typeface="Arial" pitchFamily="34" charset="0"/>
              <a:buChar char="-"/>
              <a:defRPr sz="16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928429" y="6567714"/>
            <a:ext cx="1215571" cy="290286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D1C3A4D-326C-45F4-B0D2-4F363A9CDA46}" type="slidenum">
              <a:rPr lang="en-US" smtClean="0">
                <a:solidFill>
                  <a:srgbClr val="496E89"/>
                </a:solidFill>
                <a:latin typeface="Calibri"/>
              </a:rPr>
              <a:pPr>
                <a:defRPr/>
              </a:pPr>
              <a:t>‹#›</a:t>
            </a:fld>
            <a:endParaRPr lang="en-US" dirty="0">
              <a:solidFill>
                <a:srgbClr val="496E89"/>
              </a:solidFill>
              <a:latin typeface="Calibri"/>
            </a:endParaRP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1785"/>
            <a:ext cx="8229600" cy="900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>
              <a:defRPr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88860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1" y="1582188"/>
            <a:ext cx="5778938" cy="3355808"/>
          </a:xfrm>
        </p:spPr>
        <p:txBody>
          <a:bodyPr/>
          <a:lstStyle>
            <a:lvl1pPr>
              <a:defRPr sz="2400" b="1"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6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5715000" y="6643914"/>
            <a:ext cx="1215571" cy="290286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D1C3A4D-326C-45F4-B0D2-4F363A9CDA46}" type="slidenum">
              <a:rPr lang="en-US" smtClean="0">
                <a:solidFill>
                  <a:srgbClr val="496E89"/>
                </a:solidFill>
                <a:latin typeface="Calibri"/>
              </a:rPr>
              <a:pPr>
                <a:defRPr/>
              </a:pPr>
              <a:t>‹#›</a:t>
            </a:fld>
            <a:endParaRPr lang="en-US" dirty="0">
              <a:solidFill>
                <a:srgbClr val="496E89"/>
              </a:solidFill>
              <a:latin typeface="Calibri"/>
            </a:endParaRP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1785"/>
            <a:ext cx="8229600" cy="900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>
              <a:defRPr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50402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1338965"/>
            <a:ext cx="3228534" cy="4501663"/>
          </a:xfrm>
        </p:spPr>
        <p:txBody>
          <a:bodyPr/>
          <a:lstStyle>
            <a:lvl1pPr marL="225425" indent="-225425">
              <a:defRPr sz="2000" b="1">
                <a:latin typeface="+mn-lt"/>
              </a:defRPr>
            </a:lvl1pPr>
            <a:lvl2pPr marL="576263" indent="-295275">
              <a:defRPr sz="1800">
                <a:latin typeface="+mn-lt"/>
              </a:defRPr>
            </a:lvl2pPr>
            <a:lvl3pPr marL="804863" indent="-228600">
              <a:defRPr sz="1600">
                <a:latin typeface="+mn-lt"/>
              </a:defRPr>
            </a:lvl3pPr>
            <a:lvl4pPr marL="1136650" indent="-228600">
              <a:defRPr sz="1400"/>
            </a:lvl4pPr>
            <a:lvl5pPr marL="1381125" indent="-228600"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3742006" y="1347493"/>
            <a:ext cx="493776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3"/>
          </p:nvPr>
        </p:nvSpPr>
        <p:spPr>
          <a:xfrm>
            <a:off x="3742006" y="5558892"/>
            <a:ext cx="4937760" cy="29583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1785"/>
            <a:ext cx="8229600" cy="900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>
              <a:defRPr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7541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273841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555795"/>
            <a:ext cx="5486400" cy="295835"/>
          </a:xfrm>
        </p:spPr>
        <p:txBody>
          <a:bodyPr/>
          <a:lstStyle>
            <a:lvl1pPr marL="0" indent="0" algn="ctr">
              <a:buNone/>
              <a:defRPr sz="1400" b="1">
                <a:solidFill>
                  <a:srgbClr val="2E7ED7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1785"/>
            <a:ext cx="8229600" cy="900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>
              <a:defRPr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84657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-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928428" y="1"/>
            <a:ext cx="1215571" cy="29028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E64CFF0-7F82-4EBC-8255-63F2232670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2523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46648"/>
            <a:ext cx="4038600" cy="4642337"/>
          </a:xfrm>
        </p:spPr>
        <p:txBody>
          <a:bodyPr/>
          <a:lstStyle>
            <a:lvl1pPr>
              <a:defRPr sz="2000" b="1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46648"/>
            <a:ext cx="4038600" cy="4642337"/>
          </a:xfrm>
        </p:spPr>
        <p:txBody>
          <a:bodyPr/>
          <a:lstStyle>
            <a:lvl1pPr>
              <a:defRPr sz="2000" b="1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928428" y="1"/>
            <a:ext cx="1215571" cy="29028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68D9A6-5268-4B25-87D8-6D6CC40863E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644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7431" y="1969474"/>
            <a:ext cx="6431522" cy="2349305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4400" b="1" cap="none">
                <a:solidFill>
                  <a:srgbClr val="378A4D"/>
                </a:solidFill>
                <a:effectLst>
                  <a:outerShdw blurRad="50800" dist="38100" dir="2700000" algn="tl" rotWithShape="0">
                    <a:prstClr val="black">
                      <a:alpha val="25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928429" y="6567714"/>
            <a:ext cx="1215571" cy="290286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D1C3A4D-326C-45F4-B0D2-4F363A9CDA46}" type="slidenum">
              <a:rPr lang="en-US" smtClean="0">
                <a:solidFill>
                  <a:srgbClr val="496E89"/>
                </a:solidFill>
                <a:latin typeface="Calibri"/>
              </a:rPr>
              <a:pPr>
                <a:defRPr/>
              </a:pPr>
              <a:t>‹#›</a:t>
            </a:fld>
            <a:endParaRPr lang="en-US" dirty="0">
              <a:solidFill>
                <a:srgbClr val="496E89"/>
              </a:solidFill>
              <a:latin typeface="Calibri"/>
            </a:endParaRPr>
          </a:p>
        </p:txBody>
      </p:sp>
      <p:sp>
        <p:nvSpPr>
          <p:cNvPr id="4" name="Title Placeholder 1"/>
          <p:cNvSpPr txBox="1">
            <a:spLocks/>
          </p:cNvSpPr>
          <p:nvPr userDrawn="1"/>
        </p:nvSpPr>
        <p:spPr bwMode="auto">
          <a:xfrm>
            <a:off x="457200" y="31785"/>
            <a:ext cx="8229600" cy="900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i="0" kern="1200">
                <a:solidFill>
                  <a:srgbClr val="339966"/>
                </a:solidFill>
                <a:effectLst/>
                <a:latin typeface="Arial"/>
                <a:ea typeface="+mj-ea"/>
                <a:cs typeface="Arial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2CBBD5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2CBBD5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2CBBD5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2CBBD5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2CBBD5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2CBBD5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2CBBD5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2CBBD5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dirty="0" smtClean="0">
                <a:solidFill>
                  <a:srgbClr val="2E7ED7"/>
                </a:solidFill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354959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1358900"/>
            <a:ext cx="8204200" cy="4533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71989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 txBox="1">
            <a:spLocks/>
          </p:cNvSpPr>
          <p:nvPr/>
        </p:nvSpPr>
        <p:spPr>
          <a:xfrm>
            <a:off x="7928429" y="6567714"/>
            <a:ext cx="1215571" cy="29028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D1C3A4D-326C-45F4-B0D2-4F363A9CDA46}" type="slidenum">
              <a:rPr lang="en-US" sz="1100" smtClean="0">
                <a:solidFill>
                  <a:srgbClr val="496E89"/>
                </a:solidFill>
                <a:latin typeface="Calibri"/>
              </a:rPr>
              <a:pPr>
                <a:defRPr/>
              </a:pPr>
              <a:t>‹#›</a:t>
            </a:fld>
            <a:endParaRPr lang="en-US" sz="1100" dirty="0">
              <a:solidFill>
                <a:srgbClr val="496E89"/>
              </a:solidFill>
              <a:latin typeface="Calibri"/>
            </a:endParaRPr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1785"/>
            <a:ext cx="8229600" cy="900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>
              <a:defRPr>
                <a:latin typeface="+mj-lt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5" name="Slide Number Placeholder 5"/>
          <p:cNvSpPr txBox="1">
            <a:spLocks/>
          </p:cNvSpPr>
          <p:nvPr/>
        </p:nvSpPr>
        <p:spPr>
          <a:xfrm>
            <a:off x="7928429" y="6567714"/>
            <a:ext cx="1215571" cy="29028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D1C3A4D-326C-45F4-B0D2-4F363A9CDA46}" type="slidenum">
              <a:rPr lang="en-US" sz="1100" smtClean="0">
                <a:solidFill>
                  <a:srgbClr val="496E89"/>
                </a:solidFill>
                <a:latin typeface="Calibri"/>
              </a:rPr>
              <a:pPr>
                <a:defRPr/>
              </a:pPr>
              <a:t>‹#›</a:t>
            </a:fld>
            <a:endParaRPr lang="en-US" sz="1100" dirty="0">
              <a:solidFill>
                <a:srgbClr val="496E89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1001417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88371"/>
            <a:ext cx="4040188" cy="4275602"/>
          </a:xfrm>
          <a:ln>
            <a:solidFill>
              <a:schemeClr val="accent2"/>
            </a:solidFill>
          </a:ln>
        </p:spPr>
        <p:txBody>
          <a:bodyPr tIns="182880"/>
          <a:lstStyle>
            <a:lvl1pPr>
              <a:defRPr sz="2000">
                <a:solidFill>
                  <a:srgbClr val="525252"/>
                </a:solidFill>
                <a:latin typeface="+mn-lt"/>
              </a:defRPr>
            </a:lvl1pPr>
            <a:lvl2pPr>
              <a:defRPr sz="1800">
                <a:solidFill>
                  <a:srgbClr val="525252"/>
                </a:solidFill>
                <a:latin typeface="+mn-lt"/>
              </a:defRPr>
            </a:lvl2pPr>
            <a:lvl3pPr>
              <a:defRPr sz="1600">
                <a:solidFill>
                  <a:srgbClr val="525252"/>
                </a:solidFill>
                <a:latin typeface="+mn-lt"/>
              </a:defRPr>
            </a:lvl3pPr>
            <a:lvl4pPr>
              <a:defRPr sz="1400">
                <a:solidFill>
                  <a:srgbClr val="525252"/>
                </a:solidFill>
                <a:latin typeface="+mn-lt"/>
              </a:defRPr>
            </a:lvl4pPr>
            <a:lvl5pPr>
              <a:defRPr sz="1200">
                <a:solidFill>
                  <a:srgbClr val="525252"/>
                </a:solidFill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88371"/>
            <a:ext cx="4041775" cy="4275602"/>
          </a:xfrm>
          <a:ln>
            <a:solidFill>
              <a:schemeClr val="accent3"/>
            </a:solidFill>
          </a:ln>
        </p:spPr>
        <p:txBody>
          <a:bodyPr tIns="182880"/>
          <a:lstStyle>
            <a:lvl1pPr>
              <a:defRPr sz="2000">
                <a:solidFill>
                  <a:srgbClr val="525252"/>
                </a:solidFill>
                <a:latin typeface="+mn-lt"/>
              </a:defRPr>
            </a:lvl1pPr>
            <a:lvl2pPr>
              <a:defRPr sz="1800">
                <a:solidFill>
                  <a:srgbClr val="525252"/>
                </a:solidFill>
                <a:latin typeface="+mn-lt"/>
              </a:defRPr>
            </a:lvl2pPr>
            <a:lvl3pPr>
              <a:defRPr sz="1600">
                <a:solidFill>
                  <a:srgbClr val="525252"/>
                </a:solidFill>
                <a:latin typeface="+mn-lt"/>
              </a:defRPr>
            </a:lvl3pPr>
            <a:lvl4pPr>
              <a:defRPr sz="1400">
                <a:solidFill>
                  <a:srgbClr val="525252"/>
                </a:solidFill>
                <a:latin typeface="+mn-lt"/>
              </a:defRPr>
            </a:lvl4pPr>
            <a:lvl5pPr>
              <a:defRPr sz="1200">
                <a:solidFill>
                  <a:srgbClr val="525252"/>
                </a:solidFill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4040188" cy="494527"/>
          </a:xfrm>
          <a:solidFill>
            <a:srgbClr val="77B851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47800"/>
            <a:ext cx="4041775" cy="494527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none"/>
        </p:style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1785"/>
            <a:ext cx="8229600" cy="900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>
              <a:defRPr>
                <a:latin typeface="+mj-lt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1808496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0917" y="1888371"/>
            <a:ext cx="2687705" cy="4275602"/>
          </a:xfrm>
          <a:ln>
            <a:solidFill>
              <a:schemeClr val="accent2"/>
            </a:solidFill>
          </a:ln>
        </p:spPr>
        <p:txBody>
          <a:bodyPr tIns="182880"/>
          <a:lstStyle>
            <a:lvl1pPr marL="227013" indent="-173038">
              <a:lnSpc>
                <a:spcPct val="95000"/>
              </a:lnSpc>
              <a:spcBef>
                <a:spcPts val="1000"/>
              </a:spcBef>
              <a:tabLst/>
              <a:defRPr sz="1600" b="0">
                <a:solidFill>
                  <a:schemeClr val="accent6">
                    <a:lumMod val="50000"/>
                  </a:schemeClr>
                </a:solidFill>
                <a:latin typeface="+mn-lt"/>
              </a:defRPr>
            </a:lvl1pPr>
            <a:lvl2pPr marL="454025" indent="-223838">
              <a:lnSpc>
                <a:spcPct val="95000"/>
              </a:lnSpc>
              <a:spcBef>
                <a:spcPts val="1000"/>
              </a:spcBef>
              <a:defRPr sz="1400" b="0">
                <a:solidFill>
                  <a:schemeClr val="accent6">
                    <a:lumMod val="50000"/>
                  </a:schemeClr>
                </a:solidFill>
                <a:latin typeface="+mn-lt"/>
              </a:defRPr>
            </a:lvl2pPr>
            <a:lvl3pPr marL="688975" indent="-177800" defTabSz="744538">
              <a:lnSpc>
                <a:spcPct val="95000"/>
              </a:lnSpc>
              <a:spcBef>
                <a:spcPts val="1000"/>
              </a:spcBef>
              <a:defRPr sz="1200" b="0">
                <a:solidFill>
                  <a:schemeClr val="accent6">
                    <a:lumMod val="50000"/>
                  </a:schemeClr>
                </a:solidFill>
                <a:latin typeface="+mn-lt"/>
              </a:defRPr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266177" y="1888371"/>
            <a:ext cx="2688761" cy="4275602"/>
          </a:xfrm>
          <a:ln>
            <a:solidFill>
              <a:srgbClr val="F4B383"/>
            </a:solidFill>
          </a:ln>
        </p:spPr>
        <p:txBody>
          <a:bodyPr tIns="182880"/>
          <a:lstStyle>
            <a:lvl1pPr marL="227013" indent="-173038">
              <a:lnSpc>
                <a:spcPct val="95000"/>
              </a:lnSpc>
              <a:spcBef>
                <a:spcPts val="1000"/>
              </a:spcBef>
              <a:defRPr sz="1600" b="0">
                <a:solidFill>
                  <a:schemeClr val="accent6">
                    <a:lumMod val="50000"/>
                  </a:schemeClr>
                </a:solidFill>
                <a:latin typeface="+mn-lt"/>
              </a:defRPr>
            </a:lvl1pPr>
            <a:lvl2pPr marL="454025" indent="-223838">
              <a:lnSpc>
                <a:spcPct val="95000"/>
              </a:lnSpc>
              <a:spcBef>
                <a:spcPts val="1000"/>
              </a:spcBef>
              <a:defRPr lang="en-US" sz="1400" b="0" kern="1200" dirty="0" smtClean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8975" indent="-179388">
              <a:lnSpc>
                <a:spcPct val="95000"/>
              </a:lnSpc>
              <a:spcBef>
                <a:spcPts val="1000"/>
              </a:spcBef>
              <a:defRPr lang="en-US" sz="1200" b="0" kern="1200" dirty="0" smtClean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420917" y="1371600"/>
            <a:ext cx="2687705" cy="570727"/>
          </a:xfrm>
          <a:solidFill>
            <a:srgbClr val="77B851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lIns="0" rIns="0"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66177" y="1371600"/>
            <a:ext cx="2688761" cy="570727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none"/>
        </p:style>
        <p:txBody>
          <a:bodyPr lIns="0" rIns="0"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5"/>
          <p:cNvSpPr>
            <a:spLocks noGrp="1"/>
          </p:cNvSpPr>
          <p:nvPr>
            <p:ph sz="quarter" idx="11"/>
          </p:nvPr>
        </p:nvSpPr>
        <p:spPr>
          <a:xfrm>
            <a:off x="6110528" y="1888371"/>
            <a:ext cx="2688761" cy="4275602"/>
          </a:xfrm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tIns="182880"/>
          <a:lstStyle>
            <a:lvl1pPr marL="227013" indent="-173038">
              <a:lnSpc>
                <a:spcPct val="95000"/>
              </a:lnSpc>
              <a:spcBef>
                <a:spcPts val="1000"/>
              </a:spcBef>
              <a:defRPr lang="en-US" sz="1600" b="0" kern="1200" dirty="0" smtClean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1pPr>
            <a:lvl2pPr marL="454025" indent="-223838">
              <a:lnSpc>
                <a:spcPct val="95000"/>
              </a:lnSpc>
              <a:spcBef>
                <a:spcPts val="1000"/>
              </a:spcBef>
              <a:defRPr lang="en-US" sz="1400" b="0" kern="1200" dirty="0" smtClean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8975" indent="-179388" defTabSz="744538">
              <a:lnSpc>
                <a:spcPct val="95000"/>
              </a:lnSpc>
              <a:spcBef>
                <a:spcPts val="1000"/>
              </a:spcBef>
              <a:tabLst/>
              <a:defRPr lang="en-US" sz="1200" b="0" kern="1200" dirty="0" smtClean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227013" lvl="0" indent="-173038" algn="l" rtl="0" eaLnBrk="1" fontAlgn="base" hangingPunct="1">
              <a:lnSpc>
                <a:spcPct val="95000"/>
              </a:lnSpc>
              <a:spcBef>
                <a:spcPts val="1000"/>
              </a:spcBef>
              <a:spcAft>
                <a:spcPct val="0"/>
              </a:spcAft>
              <a:buClr>
                <a:srgbClr val="094389"/>
              </a:buClr>
              <a:buSzPct val="90000"/>
              <a:buFont typeface="Wingdings" pitchFamily="2" charset="2"/>
              <a:buChar char="§"/>
            </a:pPr>
            <a:r>
              <a:rPr lang="en-US" smtClean="0"/>
              <a:t>Click to edit Master text styles</a:t>
            </a:r>
          </a:p>
          <a:p>
            <a:pPr marL="227013" lvl="1" indent="-173038" algn="l" rtl="0" eaLnBrk="1" fontAlgn="base" hangingPunct="1">
              <a:lnSpc>
                <a:spcPct val="95000"/>
              </a:lnSpc>
              <a:spcBef>
                <a:spcPts val="1000"/>
              </a:spcBef>
              <a:spcAft>
                <a:spcPct val="0"/>
              </a:spcAft>
              <a:buClr>
                <a:srgbClr val="094389"/>
              </a:buClr>
              <a:buSzPct val="90000"/>
              <a:buFont typeface="Wingdings" pitchFamily="2" charset="2"/>
              <a:buChar char="§"/>
            </a:pPr>
            <a:r>
              <a:rPr lang="en-US" smtClean="0"/>
              <a:t>Second level</a:t>
            </a:r>
          </a:p>
          <a:p>
            <a:pPr marL="227013" lvl="2" indent="-173038" algn="l" rtl="0" eaLnBrk="1" fontAlgn="base" hangingPunct="1">
              <a:lnSpc>
                <a:spcPct val="95000"/>
              </a:lnSpc>
              <a:spcBef>
                <a:spcPts val="1000"/>
              </a:spcBef>
              <a:spcAft>
                <a:spcPct val="0"/>
              </a:spcAft>
              <a:buClr>
                <a:srgbClr val="094389"/>
              </a:buClr>
              <a:buSzPct val="90000"/>
              <a:buFont typeface="Wingdings" pitchFamily="2" charset="2"/>
              <a:buChar char="§"/>
            </a:pPr>
            <a:r>
              <a:rPr lang="en-US" smtClean="0"/>
              <a:t>Third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6110528" y="1371600"/>
            <a:ext cx="2688761" cy="570727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none"/>
        </p:style>
        <p:txBody>
          <a:bodyPr lIns="0" rIns="0"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1785"/>
            <a:ext cx="8229600" cy="900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>
              <a:defRPr>
                <a:latin typeface="+mj-lt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2976525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513728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795682"/>
            <a:ext cx="5486400" cy="295835"/>
          </a:xfrm>
        </p:spPr>
        <p:txBody>
          <a:bodyPr/>
          <a:lstStyle>
            <a:lvl1pPr marL="0" indent="0" algn="ctr">
              <a:buNone/>
              <a:defRPr sz="1400" b="1">
                <a:solidFill>
                  <a:srgbClr val="52525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1785"/>
            <a:ext cx="8229600" cy="900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>
              <a:defRPr>
                <a:latin typeface="+mj-lt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83304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-14272" y="-1"/>
            <a:ext cx="9158271" cy="6883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-12700" y="0"/>
            <a:ext cx="9156700" cy="2438400"/>
          </a:xfrm>
          <a:prstGeom prst="rect">
            <a:avLst/>
          </a:prstGeom>
          <a:gradFill flip="none" rotWithShape="1">
            <a:gsLst>
              <a:gs pos="100000">
                <a:schemeClr val="accent2">
                  <a:lumMod val="40000"/>
                  <a:lumOff val="60000"/>
                  <a:alpha val="79000"/>
                </a:schemeClr>
              </a:gs>
              <a:gs pos="0">
                <a:schemeClr val="bg1">
                  <a:alpha val="79000"/>
                </a:schemeClr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6" name="Picture 25" descr="bckgrnd-FSA-HC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4406900"/>
            <a:ext cx="9144000" cy="165402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14272" y="0"/>
            <a:ext cx="9158271" cy="68839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2374900" y="6172200"/>
            <a:ext cx="5511800" cy="215444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8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0" y="12700"/>
            <a:ext cx="9156700" cy="2438400"/>
          </a:xfrm>
          <a:prstGeom prst="rect">
            <a:avLst/>
          </a:prstGeom>
          <a:gradFill flip="none" rotWithShape="1">
            <a:gsLst>
              <a:gs pos="100000">
                <a:schemeClr val="accent3">
                  <a:lumMod val="40000"/>
                  <a:lumOff val="60000"/>
                  <a:alpha val="79000"/>
                </a:schemeClr>
              </a:gs>
              <a:gs pos="0">
                <a:schemeClr val="bg1">
                  <a:alpha val="79000"/>
                </a:schemeClr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9" name="Picture 18" descr="bckgrnd-FSA-DC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12" y="4397008"/>
            <a:ext cx="9158111" cy="1654025"/>
          </a:xfrm>
          <a:prstGeom prst="rect">
            <a:avLst/>
          </a:prstGeom>
        </p:spPr>
      </p:pic>
      <p:sp>
        <p:nvSpPr>
          <p:cNvPr id="23" name="Rectangle 22"/>
          <p:cNvSpPr/>
          <p:nvPr userDrawn="1"/>
        </p:nvSpPr>
        <p:spPr>
          <a:xfrm>
            <a:off x="-14267" y="6050281"/>
            <a:ext cx="9186809" cy="64007"/>
          </a:xfrm>
          <a:prstGeom prst="rect">
            <a:avLst/>
          </a:prstGeom>
          <a:solidFill>
            <a:srgbClr val="2E7ED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959553" y="6000046"/>
            <a:ext cx="7972780" cy="9934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37001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dirty="0" smtClean="0">
                <a:solidFill>
                  <a:srgbClr val="000000"/>
                </a:solidFill>
                <a:latin typeface="Calibri"/>
              </a:rPr>
              <a:t>© 2013 WageWorks, Inc.  All rights reserved. </a:t>
            </a:r>
            <a:br>
              <a:rPr lang="en-US" sz="800" dirty="0" smtClean="0">
                <a:solidFill>
                  <a:srgbClr val="000000"/>
                </a:solidFill>
                <a:latin typeface="Calibri"/>
              </a:rPr>
            </a:br>
            <a:r>
              <a:rPr lang="en-US" sz="800" dirty="0" smtClean="0">
                <a:solidFill>
                  <a:srgbClr val="000000"/>
                </a:solidFill>
                <a:latin typeface="Calibri"/>
              </a:rPr>
              <a:t>This document contains proprietary and/or confidential work product that belongs to WageWorks, Inc. </a:t>
            </a:r>
            <a:br>
              <a:rPr lang="en-US" sz="800" dirty="0" smtClean="0">
                <a:solidFill>
                  <a:srgbClr val="000000"/>
                </a:solidFill>
                <a:latin typeface="Calibri"/>
              </a:rPr>
            </a:br>
            <a:r>
              <a:rPr lang="en-US" sz="800" dirty="0" smtClean="0">
                <a:solidFill>
                  <a:srgbClr val="000000"/>
                </a:solidFill>
                <a:latin typeface="Calibri"/>
              </a:rPr>
              <a:t>and may not be used, reproduced, modified, displayed or distributed without the prior written consent of WageWorks, Inc.         </a:t>
            </a:r>
          </a:p>
        </p:txBody>
      </p:sp>
      <p:pic>
        <p:nvPicPr>
          <p:cNvPr id="16" name="Picture 15" descr="WWlogo-hzntl-notag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8666" y="5596467"/>
            <a:ext cx="3206044" cy="2003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13234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2E7ED7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7735"/>
            <a:ext cx="8229600" cy="4593289"/>
          </a:xfrm>
        </p:spPr>
        <p:txBody>
          <a:bodyPr/>
          <a:lstStyle>
            <a:lvl1pPr>
              <a:buClr>
                <a:srgbClr val="2E7ED7"/>
              </a:buClr>
              <a:defRPr>
                <a:latin typeface="+mn-lt"/>
              </a:defRPr>
            </a:lvl1pPr>
            <a:lvl2pPr>
              <a:buClr>
                <a:srgbClr val="2E7ED7"/>
              </a:buClr>
              <a:defRPr>
                <a:latin typeface="+mn-lt"/>
              </a:defRPr>
            </a:lvl2pPr>
            <a:lvl3pPr>
              <a:buClr>
                <a:srgbClr val="2E7ED7"/>
              </a:buClr>
              <a:defRPr>
                <a:latin typeface="+mn-lt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23910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9144000" cy="984556"/>
          </a:xfrm>
          <a:prstGeom prst="rect">
            <a:avLst/>
          </a:prstGeom>
          <a:solidFill>
            <a:srgbClr val="DAFBFF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1785"/>
            <a:ext cx="8229600" cy="900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62155"/>
            <a:ext cx="8229600" cy="4593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" name="Slide Number Placeholder 5"/>
          <p:cNvSpPr txBox="1">
            <a:spLocks/>
          </p:cNvSpPr>
          <p:nvPr/>
        </p:nvSpPr>
        <p:spPr>
          <a:xfrm>
            <a:off x="7928429" y="6567714"/>
            <a:ext cx="1215571" cy="29028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CD1C3A4D-326C-45F4-B0D2-4F363A9CDA46}" type="slidenum">
              <a:rPr lang="en-US" sz="1100" smtClean="0">
                <a:solidFill>
                  <a:srgbClr val="496E89"/>
                </a:solidFill>
                <a:latin typeface="Calibri"/>
              </a:rPr>
              <a:pPr algn="r">
                <a:defRPr/>
              </a:pPr>
              <a:t>‹#›</a:t>
            </a:fld>
            <a:endParaRPr lang="en-US" sz="1100" dirty="0">
              <a:solidFill>
                <a:srgbClr val="496E89"/>
              </a:solidFill>
              <a:latin typeface="Calibri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990600"/>
            <a:ext cx="9144000" cy="0"/>
          </a:xfrm>
          <a:prstGeom prst="line">
            <a:avLst/>
          </a:prstGeom>
          <a:ln w="38100" cmpd="sng">
            <a:solidFill>
              <a:srgbClr val="2E7ED7"/>
            </a:solidFill>
          </a:ln>
          <a:effectLst>
            <a:outerShdw blurRad="40000" dist="20000" dir="5400000" rotWithShape="0">
              <a:srgbClr val="000000">
                <a:alpha val="10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bckgrnd-FSA-DC.png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70757"/>
            <a:ext cx="9144000" cy="1654025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959553" y="6090356"/>
            <a:ext cx="7097889" cy="9934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37001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dirty="0" smtClean="0">
                <a:solidFill>
                  <a:srgbClr val="000000"/>
                </a:solidFill>
                <a:latin typeface="Calibri"/>
              </a:rPr>
              <a:t>© 2013 WageWorks, Inc.  All rights reserved. </a:t>
            </a:r>
            <a:br>
              <a:rPr lang="en-US" sz="800" dirty="0" smtClean="0">
                <a:solidFill>
                  <a:srgbClr val="000000"/>
                </a:solidFill>
                <a:latin typeface="Calibri"/>
              </a:rPr>
            </a:br>
            <a:r>
              <a:rPr lang="en-US" sz="800" dirty="0" smtClean="0">
                <a:solidFill>
                  <a:srgbClr val="000000"/>
                </a:solidFill>
                <a:latin typeface="Calibri"/>
              </a:rPr>
              <a:t>This document contains proprietary and/or confidential work product that belongs to WageWorks, Inc. </a:t>
            </a:r>
            <a:br>
              <a:rPr lang="en-US" sz="800" dirty="0" smtClean="0">
                <a:solidFill>
                  <a:srgbClr val="000000"/>
                </a:solidFill>
                <a:latin typeface="Calibri"/>
              </a:rPr>
            </a:br>
            <a:r>
              <a:rPr lang="en-US" sz="800" dirty="0" smtClean="0">
                <a:solidFill>
                  <a:srgbClr val="000000"/>
                </a:solidFill>
                <a:latin typeface="Calibri"/>
              </a:rPr>
              <a:t>and may not be used, reproduced, modified, displayed or distributed without the prior written consent of WageWorks, Inc.</a:t>
            </a:r>
          </a:p>
        </p:txBody>
      </p:sp>
      <p:pic>
        <p:nvPicPr>
          <p:cNvPr id="22" name="Picture 21" descr="WWlogo-hzntl-notag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8666" y="5686777"/>
            <a:ext cx="3206044" cy="2003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226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5" r:id="rId1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rgbClr val="2E7ED7"/>
          </a:solidFill>
          <a:effectLst>
            <a:outerShdw blurRad="50800" dist="38100" dir="2700000" algn="tl" rotWithShape="0">
              <a:prstClr val="black">
                <a:alpha val="5000"/>
              </a:prstClr>
            </a:outerShdw>
          </a:effectLst>
          <a:latin typeface="+mj-lt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CBBD5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CBBD5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CBBD5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CBBD5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2CBBD5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2CBBD5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2CBBD5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2CBBD5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ts val="1600"/>
        </a:spcBef>
        <a:spcAft>
          <a:spcPct val="0"/>
        </a:spcAft>
        <a:buClr>
          <a:srgbClr val="2E7ED7"/>
        </a:buClr>
        <a:buSzPct val="90000"/>
        <a:buFont typeface="Wingdings" pitchFamily="2" charset="2"/>
        <a:buChar char="§"/>
        <a:defRPr sz="3000" b="0" kern="1200">
          <a:solidFill>
            <a:schemeClr val="accent6">
              <a:lumMod val="50000"/>
            </a:schemeClr>
          </a:solidFill>
          <a:latin typeface="+mn-lt"/>
          <a:ea typeface="+mn-ea"/>
          <a:cs typeface="Arial" pitchFamily="34" charset="0"/>
        </a:defRPr>
      </a:lvl1pPr>
      <a:lvl2pPr marL="749300" indent="-287338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Font typeface="Arial"/>
        <a:buChar char="•"/>
        <a:defRPr sz="2600" b="0" kern="1200">
          <a:solidFill>
            <a:schemeClr val="accent6">
              <a:lumMod val="50000"/>
            </a:schemeClr>
          </a:solidFill>
          <a:latin typeface="+mn-lt"/>
          <a:ea typeface="+mn-ea"/>
          <a:cs typeface="Arial" pitchFamily="34" charset="0"/>
        </a:defRPr>
      </a:lvl2pPr>
      <a:lvl3pPr marL="1089025" indent="-228600" algn="l" defTabSz="1028700" rtl="0" eaLnBrk="1" fontAlgn="base" hangingPunct="1">
        <a:spcBef>
          <a:spcPts val="600"/>
        </a:spcBef>
        <a:spcAft>
          <a:spcPct val="0"/>
        </a:spcAft>
        <a:buClr>
          <a:schemeClr val="accent2"/>
        </a:buClr>
        <a:buFont typeface="Arial" pitchFamily="34" charset="0"/>
        <a:buChar char="-"/>
        <a:tabLst/>
        <a:defRPr sz="2000" b="0" kern="1200">
          <a:solidFill>
            <a:schemeClr val="accent6">
              <a:lumMod val="50000"/>
            </a:schemeClr>
          </a:solidFill>
          <a:latin typeface="+mn-lt"/>
          <a:ea typeface="+mn-ea"/>
          <a:cs typeface="Arial" pitchFamily="34" charset="0"/>
        </a:defRPr>
      </a:lvl3pPr>
      <a:lvl4pPr marL="1368425" indent="-228600" algn="l" rtl="0" eaLnBrk="1" fontAlgn="base" hangingPunct="1">
        <a:spcBef>
          <a:spcPts val="600"/>
        </a:spcBef>
        <a:spcAft>
          <a:spcPct val="0"/>
        </a:spcAft>
        <a:buClr>
          <a:srgbClr val="5E87B3"/>
        </a:buClr>
        <a:buFont typeface="Arial"/>
        <a:buChar char="•"/>
        <a:defRPr sz="1800" b="0" kern="1200">
          <a:solidFill>
            <a:schemeClr val="accent6">
              <a:lumMod val="50000"/>
            </a:schemeClr>
          </a:solidFill>
          <a:latin typeface="+mn-lt"/>
          <a:ea typeface="+mn-ea"/>
          <a:cs typeface="Arial" pitchFamily="34" charset="0"/>
        </a:defRPr>
      </a:lvl4pPr>
      <a:lvl5pPr marL="1662113" indent="-228600" algn="l" rtl="0" eaLnBrk="1" fontAlgn="base" hangingPunct="1">
        <a:spcBef>
          <a:spcPts val="600"/>
        </a:spcBef>
        <a:spcAft>
          <a:spcPct val="0"/>
        </a:spcAft>
        <a:buClr>
          <a:schemeClr val="bg1">
            <a:lumMod val="65000"/>
          </a:schemeClr>
        </a:buClr>
        <a:buFont typeface="Arial"/>
        <a:buChar char="•"/>
        <a:defRPr sz="1600" b="0" kern="1200">
          <a:solidFill>
            <a:schemeClr val="accent6">
              <a:lumMod val="50000"/>
            </a:schemeClr>
          </a:solidFill>
          <a:latin typeface="+mn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wageworks.com/" TargetMode="Externa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7900" y="1019601"/>
            <a:ext cx="7843800" cy="910800"/>
          </a:xfrm>
        </p:spPr>
        <p:txBody>
          <a:bodyPr/>
          <a:lstStyle/>
          <a:p>
            <a:r>
              <a:rPr lang="en-US" sz="7200" dirty="0" smtClean="0"/>
              <a:t>WageWorks</a:t>
            </a:r>
            <a:endParaRPr lang="en-US" sz="72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723900" y="1905000"/>
            <a:ext cx="7797800" cy="520700"/>
          </a:xfrm>
        </p:spPr>
        <p:txBody>
          <a:bodyPr/>
          <a:lstStyle/>
          <a:p>
            <a:r>
              <a:rPr lang="en-US" dirty="0" smtClean="0"/>
              <a:t>Health Savings Accounts &amp;</a:t>
            </a:r>
          </a:p>
          <a:p>
            <a:r>
              <a:rPr lang="en-US" dirty="0" smtClean="0"/>
              <a:t>The Employee Experience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6"/>
          <a:stretch/>
        </p:blipFill>
        <p:spPr bwMode="auto">
          <a:xfrm>
            <a:off x="-12996" y="3797924"/>
            <a:ext cx="9139240" cy="225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6"/>
          <a:stretch/>
        </p:blipFill>
        <p:spPr bwMode="auto">
          <a:xfrm>
            <a:off x="-21874" y="3797235"/>
            <a:ext cx="9165874" cy="225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935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700" y="2273604"/>
            <a:ext cx="9120667" cy="41448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11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Enroll?</a:t>
            </a:r>
          </a:p>
        </p:txBody>
      </p:sp>
      <p:sp>
        <p:nvSpPr>
          <p:cNvPr id="17412" name="Rectangle 7"/>
          <p:cNvSpPr>
            <a:spLocks noGrp="1" noChangeArrowheads="1"/>
          </p:cNvSpPr>
          <p:nvPr>
            <p:ph sz="quarter" idx="4294967295"/>
          </p:nvPr>
        </p:nvSpPr>
        <p:spPr>
          <a:xfrm>
            <a:off x="457200" y="1358900"/>
            <a:ext cx="8204200" cy="4533900"/>
          </a:xfrm>
          <a:prstGeom prst="rect">
            <a:avLst/>
          </a:prstGeom>
        </p:spPr>
        <p:txBody>
          <a:bodyPr/>
          <a:lstStyle/>
          <a:p>
            <a:r>
              <a:rPr lang="en-US" b="1" dirty="0" smtClean="0"/>
              <a:t>Tax savings</a:t>
            </a:r>
          </a:p>
          <a:p>
            <a:r>
              <a:rPr lang="en-US" b="1" dirty="0" smtClean="0"/>
              <a:t>Wide range of covered expenses</a:t>
            </a:r>
          </a:p>
          <a:p>
            <a:r>
              <a:rPr lang="en-US" b="1" dirty="0" smtClean="0"/>
              <a:t>Easy access to account details</a:t>
            </a:r>
          </a:p>
          <a:p>
            <a:r>
              <a:rPr lang="en-US" b="1" dirty="0" smtClean="0"/>
              <a:t>Range of payment options</a:t>
            </a:r>
          </a:p>
          <a:p>
            <a:r>
              <a:rPr lang="en-US" b="1" dirty="0"/>
              <a:t>Long-term investment options</a:t>
            </a:r>
          </a:p>
          <a:p>
            <a:r>
              <a:rPr lang="en-US" b="1" dirty="0"/>
              <a:t>Portability</a:t>
            </a:r>
          </a:p>
          <a:p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311378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736" y="2273604"/>
            <a:ext cx="9120667" cy="41448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2147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44738"/>
            <a:ext cx="8229600" cy="900113"/>
          </a:xfrm>
        </p:spPr>
        <p:txBody>
          <a:bodyPr>
            <a:normAutofit/>
          </a:bodyPr>
          <a:lstStyle/>
          <a:p>
            <a:r>
              <a:rPr lang="en-US" dirty="0"/>
              <a:t>BNY Mellon - Investment Options</a:t>
            </a:r>
            <a:endParaRPr lang="en-US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262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35526" y="1458262"/>
            <a:ext cx="8469086" cy="5399738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en-US" dirty="0"/>
              <a:t>Leading wealth management platform</a:t>
            </a:r>
          </a:p>
          <a:p>
            <a:pPr lvl="1">
              <a:spcBef>
                <a:spcPts val="0"/>
              </a:spcBef>
            </a:pPr>
            <a:r>
              <a:rPr lang="en-US" dirty="0"/>
              <a:t>Top 5 HSA custodian</a:t>
            </a:r>
          </a:p>
          <a:p>
            <a:pPr lvl="1">
              <a:spcBef>
                <a:spcPts val="0"/>
              </a:spcBef>
            </a:pPr>
            <a:r>
              <a:rPr lang="en-US" dirty="0"/>
              <a:t>FDIC insured</a:t>
            </a:r>
            <a:endParaRPr lang="en-US" b="1" dirty="0"/>
          </a:p>
          <a:p>
            <a:pPr lvl="0">
              <a:spcBef>
                <a:spcPts val="2400"/>
              </a:spcBef>
            </a:pPr>
            <a:r>
              <a:rPr lang="en-US" dirty="0"/>
              <a:t>Customizable investment options</a:t>
            </a:r>
          </a:p>
          <a:p>
            <a:pPr lvl="1">
              <a:spcBef>
                <a:spcPts val="0"/>
              </a:spcBef>
            </a:pPr>
            <a:r>
              <a:rPr lang="en-US" dirty="0"/>
              <a:t>25 no-load mutual funds to choose</a:t>
            </a:r>
          </a:p>
          <a:p>
            <a:pPr lvl="1">
              <a:spcBef>
                <a:spcPts val="0"/>
              </a:spcBef>
            </a:pPr>
            <a:r>
              <a:rPr lang="en-US" dirty="0"/>
              <a:t>$1,000 minimum to invest</a:t>
            </a:r>
          </a:p>
          <a:p>
            <a:pPr lvl="1">
              <a:spcBef>
                <a:spcPts val="0"/>
              </a:spcBef>
            </a:pPr>
            <a:r>
              <a:rPr lang="en-US" dirty="0"/>
              <a:t>Automatic allocations</a:t>
            </a:r>
          </a:p>
          <a:p>
            <a:pPr>
              <a:spcBef>
                <a:spcPts val="2400"/>
              </a:spcBef>
            </a:pPr>
            <a:r>
              <a:rPr lang="en-US" dirty="0"/>
              <a:t>Single sign-on with WageWorks</a:t>
            </a:r>
          </a:p>
          <a:p>
            <a:pPr lvl="1">
              <a:spcBef>
                <a:spcPts val="0"/>
              </a:spcBef>
            </a:pPr>
            <a:r>
              <a:rPr lang="en-US" dirty="0"/>
              <a:t>Makes managing your account easy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DBA25-EE34-423B-B0E8-A90574531078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6" name="Picture 5" descr="bny_mellon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7732" y="1665475"/>
            <a:ext cx="2806117" cy="1274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0921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736" y="2273604"/>
            <a:ext cx="9120667" cy="41448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2147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44738"/>
            <a:ext cx="8229600" cy="90011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Segoe UI" pitchFamily="34" charset="0"/>
                <a:cs typeface="Segoe UI" pitchFamily="34" charset="0"/>
              </a:rPr>
              <a:t>Statements &amp; Tax Forms</a:t>
            </a:r>
            <a:endParaRPr lang="en-US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262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35526" y="1458262"/>
            <a:ext cx="8469086" cy="539973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Statements – Quarterly </a:t>
            </a:r>
          </a:p>
          <a:p>
            <a:pPr lvl="1"/>
            <a:r>
              <a:rPr lang="en-US" sz="2400" b="1" dirty="0" smtClean="0"/>
              <a:t>$0.75 fee</a:t>
            </a:r>
            <a:r>
              <a:rPr lang="en-US" sz="2400" dirty="0" smtClean="0"/>
              <a:t>, deducted from HSA balance each quarter if you select Paper statements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800" dirty="0" smtClean="0"/>
              <a:t>W2, Forms 1099 and 5498 </a:t>
            </a:r>
            <a:br>
              <a:rPr lang="en-US" sz="2800" dirty="0" smtClean="0"/>
            </a:br>
            <a:endParaRPr lang="en-US" sz="2800" dirty="0" smtClean="0"/>
          </a:p>
          <a:p>
            <a:r>
              <a:rPr lang="en-US" sz="2800" dirty="0" smtClean="0"/>
              <a:t>Form 8889</a:t>
            </a:r>
          </a:p>
          <a:p>
            <a:pPr lvl="1"/>
            <a:r>
              <a:rPr lang="en-US" sz="2400" dirty="0" smtClean="0"/>
              <a:t>You must complete this form and file with your 1040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DBA25-EE34-423B-B0E8-A90574531078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5871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700" y="2273604"/>
            <a:ext cx="9120667" cy="41448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2772" y="120289"/>
            <a:ext cx="8229600" cy="90011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Segoe UI" pitchFamily="34" charset="0"/>
                <a:cs typeface="Segoe UI" pitchFamily="34" charset="0"/>
              </a:rPr>
              <a:t>Employee Separation</a:t>
            </a:r>
            <a:endParaRPr lang="en-US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264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4012" y="1627330"/>
            <a:ext cx="8378042" cy="3978235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sz="2800" dirty="0" smtClean="0"/>
              <a:t>If you separate from the company…</a:t>
            </a:r>
          </a:p>
          <a:p>
            <a:pPr lvl="1">
              <a:lnSpc>
                <a:spcPct val="110000"/>
              </a:lnSpc>
            </a:pPr>
            <a:r>
              <a:rPr lang="en-US" sz="2400" dirty="0" smtClean="0"/>
              <a:t>Spending card and other functionality remains active for the HSA </a:t>
            </a:r>
          </a:p>
          <a:p>
            <a:pPr lvl="1">
              <a:lnSpc>
                <a:spcPct val="110000"/>
              </a:lnSpc>
            </a:pPr>
            <a:r>
              <a:rPr lang="en-US" sz="2400" dirty="0" smtClean="0"/>
              <a:t>Card will no longer access FSA account (if applicable)</a:t>
            </a:r>
            <a:br>
              <a:rPr lang="en-US" sz="2400" dirty="0" smtClean="0"/>
            </a:br>
            <a:r>
              <a:rPr lang="en-US" sz="800" dirty="0" smtClean="0"/>
              <a:t> </a:t>
            </a:r>
            <a:endParaRPr lang="en-US" sz="2400" dirty="0" smtClean="0"/>
          </a:p>
          <a:p>
            <a:pPr>
              <a:lnSpc>
                <a:spcPct val="110000"/>
              </a:lnSpc>
            </a:pPr>
            <a:r>
              <a:rPr lang="en-US" sz="2800" dirty="0" smtClean="0"/>
              <a:t>WageWorks will notify you in writing of your options:</a:t>
            </a:r>
          </a:p>
          <a:p>
            <a:pPr lvl="1">
              <a:lnSpc>
                <a:spcPct val="110000"/>
              </a:lnSpc>
            </a:pPr>
            <a:r>
              <a:rPr lang="en-US" sz="2400" dirty="0" smtClean="0"/>
              <a:t>Keep </a:t>
            </a:r>
            <a:r>
              <a:rPr lang="en-US" sz="2400" dirty="0"/>
              <a:t>HSA open with </a:t>
            </a:r>
            <a:r>
              <a:rPr lang="en-US" sz="2400" dirty="0" smtClean="0"/>
              <a:t>WageWorks, liquidate and close the account, transfer funds to your other HSA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013796-32EA-4461-9D1B-90CFD6359CDC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7467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2480" y="1392238"/>
            <a:ext cx="7843800" cy="2052084"/>
          </a:xfrm>
        </p:spPr>
        <p:txBody>
          <a:bodyPr/>
          <a:lstStyle/>
          <a:p>
            <a:r>
              <a:rPr lang="en-US" sz="4800" dirty="0" smtClean="0"/>
              <a:t>Completing the </a:t>
            </a:r>
            <a:br>
              <a:rPr lang="en-US" sz="4800" dirty="0" smtClean="0"/>
            </a:br>
            <a:r>
              <a:rPr lang="en-US" sz="4800" dirty="0" smtClean="0"/>
              <a:t>HSA Application</a:t>
            </a:r>
            <a:endParaRPr lang="en-US" sz="4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6"/>
          <a:stretch/>
        </p:blipFill>
        <p:spPr bwMode="auto">
          <a:xfrm>
            <a:off x="-21874" y="3797235"/>
            <a:ext cx="9165874" cy="225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3810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2700" y="2273604"/>
            <a:ext cx="9120667" cy="41448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36" y="96181"/>
            <a:ext cx="8229600" cy="900113"/>
          </a:xfrm>
        </p:spPr>
        <p:txBody>
          <a:bodyPr/>
          <a:lstStyle/>
          <a:p>
            <a:r>
              <a:rPr lang="en-US" dirty="0">
                <a:latin typeface="Segoe UI" pitchFamily="34" charset="0"/>
                <a:cs typeface="Segoe UI" pitchFamily="34" charset="0"/>
              </a:rPr>
              <a:t>Registering Online</a:t>
            </a:r>
            <a:endParaRPr lang="en-US" cap="small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0604" y="1093119"/>
            <a:ext cx="78248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From the </a:t>
            </a:r>
            <a:r>
              <a:rPr lang="en-US" sz="2800" dirty="0" smtClean="0">
                <a:hlinkClick r:id="rId2"/>
              </a:rPr>
              <a:t>WageWorks.com</a:t>
            </a:r>
            <a:r>
              <a:rPr lang="en-US" sz="2800" dirty="0" smtClean="0"/>
              <a:t> homepage click </a:t>
            </a:r>
            <a:br>
              <a:rPr lang="en-US" sz="2800" dirty="0" smtClean="0"/>
            </a:br>
            <a:r>
              <a:rPr lang="en-US" sz="2800" b="1" dirty="0" smtClean="0">
                <a:solidFill>
                  <a:schemeClr val="accent4"/>
                </a:solidFill>
              </a:rPr>
              <a:t>Log In/Register</a:t>
            </a:r>
            <a:r>
              <a:rPr lang="en-US" sz="2800" dirty="0" smtClean="0"/>
              <a:t> -&gt; </a:t>
            </a:r>
            <a:r>
              <a:rPr lang="en-US" sz="2800" b="1" dirty="0" smtClean="0">
                <a:solidFill>
                  <a:schemeClr val="accent4"/>
                </a:solidFill>
              </a:rPr>
              <a:t>Employee Registration</a:t>
            </a:r>
            <a:endParaRPr lang="en-US" sz="2400" dirty="0" smtClean="0">
              <a:solidFill>
                <a:schemeClr val="accent4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0" t="8791" r="13580" b="40758"/>
          <a:stretch/>
        </p:blipFill>
        <p:spPr bwMode="auto">
          <a:xfrm>
            <a:off x="409731" y="2247356"/>
            <a:ext cx="8326599" cy="35683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 flipH="1" flipV="1">
            <a:off x="7804292" y="2846640"/>
            <a:ext cx="1123949" cy="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058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2700" y="2273604"/>
            <a:ext cx="9120667" cy="41448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egoe UI" pitchFamily="34" charset="0"/>
                <a:cs typeface="Segoe UI" pitchFamily="34" charset="0"/>
              </a:rPr>
              <a:t>Registering Online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22110" y="1199523"/>
            <a:ext cx="77348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4"/>
                </a:solidFill>
              </a:rPr>
              <a:t>Review the User Agreement and Terms and Conditions, create username and password, confirm contact information, set up direct deposit</a:t>
            </a:r>
          </a:p>
        </p:txBody>
      </p:sp>
      <p:pic>
        <p:nvPicPr>
          <p:cNvPr id="8" name="Picture 7"/>
          <p:cNvPicPr/>
          <p:nvPr/>
        </p:nvPicPr>
        <p:blipFill rotWithShape="1">
          <a:blip r:embed="rId2" cstate="print"/>
          <a:srcRect l="12275" t="24631" r="12909" b="10977"/>
          <a:stretch/>
        </p:blipFill>
        <p:spPr bwMode="auto">
          <a:xfrm>
            <a:off x="436914" y="2232270"/>
            <a:ext cx="4402336" cy="27628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/>
          <p:cNvPicPr/>
          <p:nvPr/>
        </p:nvPicPr>
        <p:blipFill>
          <a:blip r:embed="rId3" cstate="print"/>
          <a:srcRect l="11941" t="24515" r="13147" b="20056"/>
          <a:stretch>
            <a:fillRect/>
          </a:stretch>
        </p:blipFill>
        <p:spPr bwMode="auto">
          <a:xfrm>
            <a:off x="1333554" y="3262627"/>
            <a:ext cx="4743156" cy="28719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8"/>
          <p:cNvPicPr/>
          <p:nvPr/>
        </p:nvPicPr>
        <p:blipFill>
          <a:blip r:embed="rId4" cstate="print"/>
          <a:srcRect l="12500" t="24465" r="13488" b="10028"/>
          <a:stretch>
            <a:fillRect/>
          </a:stretch>
        </p:blipFill>
        <p:spPr bwMode="auto">
          <a:xfrm>
            <a:off x="4249560" y="2481947"/>
            <a:ext cx="4388788" cy="32611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2932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2700" y="2273604"/>
            <a:ext cx="9120667" cy="41448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egoe UI" pitchFamily="34" charset="0"/>
                <a:cs typeface="Segoe UI" pitchFamily="34" charset="0"/>
              </a:rPr>
              <a:t>HSA Application</a:t>
            </a:r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3" cstate="print"/>
          <a:srcRect l="794" t="17409" r="1756" b="42340"/>
          <a:stretch>
            <a:fillRect/>
          </a:stretch>
        </p:blipFill>
        <p:spPr bwMode="auto">
          <a:xfrm>
            <a:off x="129092" y="1419968"/>
            <a:ext cx="8850380" cy="29260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9" name="Straight Arrow Connector 8"/>
          <p:cNvCxnSpPr/>
          <p:nvPr/>
        </p:nvCxnSpPr>
        <p:spPr>
          <a:xfrm flipH="1" flipV="1">
            <a:off x="1821445" y="3576655"/>
            <a:ext cx="352587" cy="118850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077781" y="4688156"/>
            <a:ext cx="57582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4"/>
                </a:solidFill>
              </a:rPr>
              <a:t>Click the “</a:t>
            </a:r>
            <a:r>
              <a:rPr lang="en-US" sz="2800" b="1" dirty="0" smtClean="0">
                <a:solidFill>
                  <a:schemeClr val="accent4"/>
                </a:solidFill>
              </a:rPr>
              <a:t>Finish Opening Your HSA</a:t>
            </a:r>
            <a:r>
              <a:rPr lang="en-US" sz="2800" dirty="0" smtClean="0">
                <a:solidFill>
                  <a:schemeClr val="accent4"/>
                </a:solidFill>
              </a:rPr>
              <a:t>” button to launch the HSA application</a:t>
            </a:r>
          </a:p>
        </p:txBody>
      </p:sp>
    </p:spTree>
    <p:extLst>
      <p:ext uri="{BB962C8B-B14F-4D97-AF65-F5344CB8AC3E}">
        <p14:creationId xmlns:p14="http://schemas.microsoft.com/office/powerpoint/2010/main" val="1160883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2700" y="2273604"/>
            <a:ext cx="9120667" cy="41448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egoe UI" pitchFamily="34" charset="0"/>
                <a:cs typeface="Segoe UI" pitchFamily="34" charset="0"/>
              </a:rPr>
              <a:t>HSA Application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38785" y="1316798"/>
            <a:ext cx="4876800" cy="46386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37871" y="3050861"/>
            <a:ext cx="320091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After clicking this button, remaining application steps </a:t>
            </a:r>
            <a:br>
              <a:rPr lang="en-US" sz="2400" b="1" dirty="0" smtClean="0"/>
            </a:br>
            <a:r>
              <a:rPr lang="en-US" sz="2400" b="1" dirty="0" smtClean="0"/>
              <a:t>are on BNY Mellon’s site.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022333" y="4020357"/>
            <a:ext cx="1665171" cy="16465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711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2700" y="2273604"/>
            <a:ext cx="9120667" cy="41448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egoe UI" pitchFamily="34" charset="0"/>
                <a:cs typeface="Segoe UI" pitchFamily="34" charset="0"/>
              </a:rPr>
              <a:t>Instructions, General Info</a:t>
            </a:r>
            <a:endParaRPr lang="en-US" dirty="0"/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371" y="1898248"/>
            <a:ext cx="4273006" cy="37525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 rotWithShape="1">
          <a:blip r:embed="rId4" cstate="print"/>
          <a:srcRect t="10440" b="24347"/>
          <a:stretch/>
        </p:blipFill>
        <p:spPr bwMode="auto">
          <a:xfrm>
            <a:off x="2749046" y="2893548"/>
            <a:ext cx="5531850" cy="31276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135392" y="1164541"/>
            <a:ext cx="88609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4"/>
                </a:solidFill>
              </a:rPr>
              <a:t>Review terms &amp; conditions, confirm </a:t>
            </a:r>
            <a:r>
              <a:rPr lang="en-US" sz="2400" b="1" dirty="0">
                <a:solidFill>
                  <a:schemeClr val="accent4"/>
                </a:solidFill>
              </a:rPr>
              <a:t>i</a:t>
            </a:r>
            <a:r>
              <a:rPr lang="en-US" sz="2400" b="1" dirty="0" smtClean="0">
                <a:solidFill>
                  <a:schemeClr val="accent4"/>
                </a:solidFill>
              </a:rPr>
              <a:t>dentifying information</a:t>
            </a:r>
            <a:endParaRPr lang="en-US" sz="1600" b="1" i="1" dirty="0" smtClean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37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700" y="2273604"/>
            <a:ext cx="9120667" cy="41448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70" name="Rectangle 19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a Health Savings Account (HSA)?</a:t>
            </a:r>
          </a:p>
        </p:txBody>
      </p:sp>
      <p:sp>
        <p:nvSpPr>
          <p:cNvPr id="208916" name="Rectangle 20"/>
          <p:cNvSpPr>
            <a:spLocks noGrp="1" noChangeArrowheads="1"/>
          </p:cNvSpPr>
          <p:nvPr>
            <p:ph idx="1"/>
          </p:nvPr>
        </p:nvSpPr>
        <p:spPr>
          <a:xfrm>
            <a:off x="359014" y="1357468"/>
            <a:ext cx="8428038" cy="5061024"/>
          </a:xfrm>
        </p:spPr>
        <p:txBody>
          <a:bodyPr rtlCol="0">
            <a:noAutofit/>
          </a:bodyPr>
          <a:lstStyle/>
          <a:p>
            <a:r>
              <a:rPr lang="en-US" sz="2400" dirty="0" smtClean="0"/>
              <a:t>Pre-tax benefit account that works a lot like a 403(b)</a:t>
            </a:r>
          </a:p>
          <a:p>
            <a:pPr lvl="1"/>
            <a:r>
              <a:rPr lang="en-US" sz="2000" dirty="0" smtClean="0"/>
              <a:t>Set aside pre-tax money to pay for everyday health expenses</a:t>
            </a:r>
            <a:endParaRPr lang="en-US" sz="2000" dirty="0"/>
          </a:p>
          <a:p>
            <a:r>
              <a:rPr lang="en-US" sz="2400" dirty="0" smtClean="0"/>
              <a:t>HSAs </a:t>
            </a:r>
            <a:r>
              <a:rPr lang="en-US" sz="2400" dirty="0"/>
              <a:t>are designed to help individuals save for future qualified medical and retiree health expenses on a tax-free basis</a:t>
            </a:r>
          </a:p>
          <a:p>
            <a:r>
              <a:rPr lang="en-US" sz="2400" dirty="0"/>
              <a:t>To qualify for an HSA, the individual must have a High Deductible Health Care Plan (HDHP) </a:t>
            </a:r>
          </a:p>
          <a:p>
            <a:r>
              <a:rPr lang="en-US" sz="2400" dirty="0" smtClean="0"/>
              <a:t>An HSA </a:t>
            </a:r>
            <a:r>
              <a:rPr lang="en-US" sz="2400" dirty="0"/>
              <a:t>in combination with an HDHP </a:t>
            </a:r>
            <a:r>
              <a:rPr lang="en-US" sz="2400" dirty="0" smtClean="0"/>
              <a:t>aims to empower </a:t>
            </a:r>
            <a:r>
              <a:rPr lang="en-US" sz="2400" dirty="0"/>
              <a:t>health care consumers with control, choice, and information</a:t>
            </a:r>
          </a:p>
        </p:txBody>
      </p:sp>
    </p:spTree>
    <p:extLst>
      <p:ext uri="{BB962C8B-B14F-4D97-AF65-F5344CB8AC3E}">
        <p14:creationId xmlns:p14="http://schemas.microsoft.com/office/powerpoint/2010/main" val="2459536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2700" y="2273604"/>
            <a:ext cx="9120667" cy="41448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egoe UI" pitchFamily="34" charset="0"/>
                <a:cs typeface="Segoe UI" pitchFamily="34" charset="0"/>
              </a:rPr>
              <a:t>Select Paper or E-mail Statements</a:t>
            </a:r>
            <a:endParaRPr lang="en-US" dirty="0"/>
          </a:p>
        </p:txBody>
      </p:sp>
      <p:pic>
        <p:nvPicPr>
          <p:cNvPr id="7" name="Picture 40"/>
          <p:cNvPicPr>
            <a:picLocks noChangeAspect="1" noChangeArrowheads="1"/>
          </p:cNvPicPr>
          <p:nvPr/>
        </p:nvPicPr>
        <p:blipFill rotWithShape="1">
          <a:blip r:embed="rId3" cstate="print"/>
          <a:srcRect t="8530"/>
          <a:stretch/>
        </p:blipFill>
        <p:spPr bwMode="auto">
          <a:xfrm>
            <a:off x="1880929" y="1778644"/>
            <a:ext cx="5369895" cy="43529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35392" y="1164541"/>
            <a:ext cx="88609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4"/>
                </a:solidFill>
              </a:rPr>
              <a:t>$ 0.75 deducted from HSA balance each quarter if you select Paper</a:t>
            </a:r>
            <a:endParaRPr lang="en-US" sz="1600" b="1" i="1" dirty="0" smtClean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14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2700" y="2273604"/>
            <a:ext cx="9120667" cy="41448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egoe UI" pitchFamily="34" charset="0"/>
                <a:cs typeface="Segoe UI" pitchFamily="34" charset="0"/>
              </a:rPr>
              <a:t>Add Beneficiaries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42548" y="1077455"/>
            <a:ext cx="88609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4"/>
                </a:solidFill>
              </a:rPr>
              <a:t>Beneficiaries can be added (or changed) later, as well</a:t>
            </a:r>
            <a:endParaRPr lang="en-US" sz="1400" b="1" i="1" dirty="0" smtClean="0">
              <a:solidFill>
                <a:schemeClr val="accent4"/>
              </a:solidFill>
            </a:endParaRPr>
          </a:p>
        </p:txBody>
      </p:sp>
      <p:pic>
        <p:nvPicPr>
          <p:cNvPr id="9" name="Picture 43"/>
          <p:cNvPicPr>
            <a:picLocks noChangeAspect="1" noChangeArrowheads="1"/>
          </p:cNvPicPr>
          <p:nvPr/>
        </p:nvPicPr>
        <p:blipFill rotWithShape="1">
          <a:blip r:embed="rId3" cstate="print"/>
          <a:srcRect t="8908" b="18958"/>
          <a:stretch/>
        </p:blipFill>
        <p:spPr bwMode="auto">
          <a:xfrm>
            <a:off x="1306604" y="1605346"/>
            <a:ext cx="6532858" cy="45236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24692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2700" y="2273604"/>
            <a:ext cx="9120667" cy="45843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egoe UI" pitchFamily="34" charset="0"/>
                <a:cs typeface="Segoe UI" pitchFamily="34" charset="0"/>
              </a:rPr>
              <a:t>Confirm your information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42548" y="1100608"/>
            <a:ext cx="88609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4"/>
                </a:solidFill>
              </a:rPr>
              <a:t>Almost done… be sure to click</a:t>
            </a:r>
            <a:r>
              <a:rPr lang="en-US" sz="2800" b="1" dirty="0" smtClean="0">
                <a:solidFill>
                  <a:schemeClr val="accent4"/>
                </a:solidFill>
              </a:rPr>
              <a:t> Finish and Submit</a:t>
            </a:r>
            <a:endParaRPr lang="en-US" b="1" i="1" dirty="0" smtClean="0">
              <a:solidFill>
                <a:schemeClr val="accent4"/>
              </a:solidFill>
            </a:endParaRPr>
          </a:p>
        </p:txBody>
      </p:sp>
      <p:pic>
        <p:nvPicPr>
          <p:cNvPr id="7" name="Picture 49"/>
          <p:cNvPicPr>
            <a:picLocks noChangeAspect="1" noChangeArrowheads="1"/>
          </p:cNvPicPr>
          <p:nvPr/>
        </p:nvPicPr>
        <p:blipFill>
          <a:blip r:embed="rId3" cstate="print"/>
          <a:srcRect b="13134"/>
          <a:stretch>
            <a:fillRect/>
          </a:stretch>
        </p:blipFill>
        <p:spPr bwMode="auto">
          <a:xfrm>
            <a:off x="2189117" y="1771905"/>
            <a:ext cx="4535773" cy="48157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10" name="Straight Arrow Connector 9"/>
          <p:cNvCxnSpPr/>
          <p:nvPr/>
        </p:nvCxnSpPr>
        <p:spPr>
          <a:xfrm flipH="1">
            <a:off x="6516304" y="6361357"/>
            <a:ext cx="1088263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896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2700" y="2273604"/>
            <a:ext cx="9120667" cy="41448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458233" y="115291"/>
            <a:ext cx="8229600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25000"/>
                    </a:prstClr>
                  </a:outerShdw>
                  <a:reflection blurRad="6350" stA="25000" endA="300" endPos="45500" dir="5400000" sy="-100000" algn="bl" rotWithShape="0"/>
                </a:effectLst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2CBBD5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2CBBD5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2CBBD5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2CBBD5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2CBBD5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2CBBD5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2CBBD5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2CBBD5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3600" dirty="0">
                <a:solidFill>
                  <a:srgbClr val="2E7ED7"/>
                </a:solidFill>
                <a:effectLst>
                  <a:outerShdw blurRad="50800" dist="38100" dir="2700000" algn="tl" rotWithShape="0">
                    <a:prstClr val="black">
                      <a:alpha val="5000"/>
                    </a:prstClr>
                  </a:outerShdw>
                </a:effectLst>
                <a:latin typeface="Segoe UI" pitchFamily="34" charset="0"/>
                <a:cs typeface="Segoe UI" pitchFamily="34" charset="0"/>
              </a:rPr>
              <a:t>Complete!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2110" y="1319266"/>
            <a:ext cx="773481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800" b="1" dirty="0"/>
              <a:t>WageWorks HealthCare Card will issue once you have completed the application</a:t>
            </a:r>
            <a:br>
              <a:rPr lang="en-US" sz="2800" b="1" dirty="0"/>
            </a:br>
            <a:endParaRPr lang="en-US" sz="2800" b="1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800" b="1" dirty="0"/>
              <a:t>If you also signed up for Limited FSA, the Card will issue even if you have yet to complete the HSA application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800" b="1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800" b="1" dirty="0"/>
              <a:t>Be sure to complete the application before </a:t>
            </a:r>
            <a:r>
              <a:rPr lang="en-US" sz="2800" b="1" dirty="0" smtClean="0"/>
              <a:t>January </a:t>
            </a:r>
            <a:r>
              <a:rPr lang="en-US" sz="2800" b="1" dirty="0"/>
              <a:t>1st to ensure the account will be ready to accept your first payroll contribution</a:t>
            </a:r>
          </a:p>
        </p:txBody>
      </p:sp>
    </p:spTree>
    <p:extLst>
      <p:ext uri="{BB962C8B-B14F-4D97-AF65-F5344CB8AC3E}">
        <p14:creationId xmlns:p14="http://schemas.microsoft.com/office/powerpoint/2010/main" val="149127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2480" y="1392238"/>
            <a:ext cx="7843800" cy="2052084"/>
          </a:xfrm>
        </p:spPr>
        <p:txBody>
          <a:bodyPr/>
          <a:lstStyle/>
          <a:p>
            <a:r>
              <a:rPr lang="en-US" sz="4800" dirty="0" smtClean="0"/>
              <a:t>FSA &amp; HSA</a:t>
            </a:r>
            <a:br>
              <a:rPr lang="en-US" sz="4800" dirty="0" smtClean="0"/>
            </a:br>
            <a:r>
              <a:rPr lang="en-US" sz="4800" dirty="0" smtClean="0"/>
              <a:t>Employee Experience</a:t>
            </a:r>
            <a:endParaRPr lang="en-US" sz="4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6"/>
          <a:stretch/>
        </p:blipFill>
        <p:spPr bwMode="auto">
          <a:xfrm>
            <a:off x="4760" y="3797235"/>
            <a:ext cx="9139240" cy="225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6"/>
          <a:stretch/>
        </p:blipFill>
        <p:spPr bwMode="auto">
          <a:xfrm>
            <a:off x="-21874" y="3797235"/>
            <a:ext cx="9165874" cy="225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950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2700" y="2273604"/>
            <a:ext cx="9120667" cy="45843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9"/>
          <p:cNvSpPr>
            <a:spLocks noGrp="1" noChangeArrowheads="1"/>
          </p:cNvSpPr>
          <p:nvPr>
            <p:ph type="title"/>
          </p:nvPr>
        </p:nvSpPr>
        <p:spPr>
          <a:xfrm>
            <a:off x="395056" y="145126"/>
            <a:ext cx="8229600" cy="900113"/>
          </a:xfrm>
        </p:spPr>
        <p:txBody>
          <a:bodyPr>
            <a:noAutofit/>
          </a:bodyPr>
          <a:lstStyle/>
          <a:p>
            <a:pPr lvl="0"/>
            <a:r>
              <a:rPr lang="en-US" sz="4000" dirty="0" smtClean="0">
                <a:latin typeface="Segoe UI" pitchFamily="34" charset="0"/>
                <a:cs typeface="Segoe UI" pitchFamily="34" charset="0"/>
              </a:rPr>
              <a:t>Payment Options</a:t>
            </a:r>
            <a:endParaRPr lang="en-US" sz="3200" b="0" dirty="0" smtClean="0">
              <a:latin typeface="Segoe UI" pitchFamily="34" charset="0"/>
              <a:cs typeface="Segoe UI" pitchFamily="34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8587910"/>
              </p:ext>
            </p:extLst>
          </p:nvPr>
        </p:nvGraphicFramePr>
        <p:xfrm>
          <a:off x="489858" y="1369733"/>
          <a:ext cx="8329292" cy="4780696"/>
        </p:xfrm>
        <a:graphic>
          <a:graphicData uri="http://schemas.openxmlformats.org/drawingml/2006/table">
            <a:tbl>
              <a:tblPr bandRow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{073A0DAA-6AF3-43AB-8588-CEC1D06C72B9}</a:tableStyleId>
              </a:tblPr>
              <a:tblGrid>
                <a:gridCol w="19518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94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679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069">
                <a:tc gridSpan="3"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EZ</a:t>
                      </a:r>
                      <a:r>
                        <a:rPr lang="en-US" sz="12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Receipts app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7112">
                <a:tc>
                  <a:txBody>
                    <a:bodyPr/>
                    <a:lstStyle/>
                    <a:p>
                      <a:endParaRPr lang="en-US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07950" indent="-107950" algn="l" defTabSz="914400" rtl="0" eaLnBrk="1" latinLnBrk="0" hangingPunct="1">
                        <a:spcBef>
                          <a:spcPts val="0"/>
                        </a:spcBef>
                        <a:buClr>
                          <a:schemeClr val="accent4"/>
                        </a:buClr>
                        <a:buFontTx/>
                        <a:buChar char="•"/>
                        <a:tabLst>
                          <a:tab pos="2058988" algn="l"/>
                          <a:tab pos="2116138" algn="l"/>
                        </a:tabLst>
                      </a:pP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File</a:t>
                      </a:r>
                      <a:r>
                        <a:rPr lang="en-US" sz="1200" b="1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a claim and upload a picture of receipt</a:t>
                      </a:r>
                      <a:endParaRPr lang="en-US" sz="1200" b="1" kern="12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107950" lvl="1" indent="-10795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/>
                        </a:buClr>
                        <a:buFontTx/>
                        <a:buChar char="•"/>
                        <a:tabLst>
                          <a:tab pos="2058988" algn="l"/>
                          <a:tab pos="2116138" algn="l"/>
                        </a:tabLst>
                      </a:pP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Supports</a:t>
                      </a:r>
                      <a:r>
                        <a:rPr lang="en-US" sz="1200" b="1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iPhone and </a:t>
                      </a:r>
                      <a:r>
                        <a:rPr lang="en-US" sz="1200" b="1" kern="120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Android smart </a:t>
                      </a:r>
                      <a:r>
                        <a:rPr lang="en-US" sz="1200" b="1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phones</a:t>
                      </a:r>
                      <a:endParaRPr lang="en-US" sz="1200" b="1" kern="12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069"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Pay My</a:t>
                      </a:r>
                      <a:r>
                        <a:rPr lang="en-US" sz="12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Provider</a:t>
                      </a:r>
                      <a:endParaRPr lang="en-US" sz="1200" b="1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solidFill>
                      <a:srgbClr val="2CBB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3725">
                <a:tc>
                  <a:txBody>
                    <a:bodyPr/>
                    <a:lstStyle/>
                    <a:p>
                      <a:endParaRPr lang="en-US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07950" lvl="1" indent="-107950" algn="l" defTabSz="914400" rtl="0" eaLnBrk="1" latinLnBrk="0" hangingPunct="1">
                        <a:buClr>
                          <a:schemeClr val="accent4"/>
                        </a:buClr>
                        <a:buFontTx/>
                        <a:buChar char="•"/>
                        <a:tabLst>
                          <a:tab pos="2058988" algn="l"/>
                          <a:tab pos="2116138" algn="l"/>
                        </a:tabLst>
                      </a:pP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Online</a:t>
                      </a:r>
                      <a:r>
                        <a:rPr lang="en-US" sz="1200" b="1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bill payment for HC</a:t>
                      </a:r>
                      <a:r>
                        <a:rPr lang="en-US" sz="1200" b="1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/ DC </a:t>
                      </a: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expenses</a:t>
                      </a:r>
                      <a:endParaRPr lang="en-US" sz="1200" b="1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107950" marR="0" lvl="1" indent="-1079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/>
                        </a:buClr>
                        <a:buSzTx/>
                        <a:buFontTx/>
                        <a:buChar char="•"/>
                        <a:tabLst>
                          <a:tab pos="2058988" algn="l"/>
                          <a:tab pos="2116138" algn="l"/>
                        </a:tabLst>
                        <a:defRPr/>
                      </a:pP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Ideal for co-insurance, day care, ortho</a:t>
                      </a:r>
                      <a:r>
                        <a:rPr lang="en-US" sz="1200" b="1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and </a:t>
                      </a: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dental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185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Pay</a:t>
                      </a:r>
                      <a:r>
                        <a:rPr lang="en-US" sz="12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By Card</a:t>
                      </a:r>
                      <a:endParaRPr lang="en-US" sz="1200" b="1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8211">
                <a:tc>
                  <a:txBody>
                    <a:bodyPr/>
                    <a:lstStyle/>
                    <a:p>
                      <a:endParaRPr lang="en-US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07950" indent="-107950" algn="l" defTabSz="914400" rtl="0" eaLnBrk="1" latinLnBrk="0" hangingPunct="1">
                        <a:spcBef>
                          <a:spcPts val="0"/>
                        </a:spcBef>
                        <a:buClr>
                          <a:schemeClr val="accent4"/>
                        </a:buClr>
                        <a:buFontTx/>
                        <a:buChar char="•"/>
                        <a:tabLst>
                          <a:tab pos="2058988" algn="l"/>
                          <a:tab pos="2116138" algn="l"/>
                        </a:tabLst>
                      </a:pP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Access both FSA and HSA funds with same Card</a:t>
                      </a:r>
                      <a:endParaRPr lang="en-US" sz="1200" b="1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107950" lvl="1" indent="-10795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/>
                        </a:buClr>
                        <a:buFontTx/>
                        <a:buChar char="•"/>
                        <a:tabLst>
                          <a:tab pos="2058988" algn="l"/>
                          <a:tab pos="2116138" algn="l"/>
                        </a:tabLst>
                      </a:pP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Use as Credit, but PIN can be requested</a:t>
                      </a:r>
                      <a:endParaRPr lang="en-US" sz="1200" b="1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069">
                <a:tc gridSpan="3"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Pay Me Back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47953">
                <a:tc>
                  <a:txBody>
                    <a:bodyPr/>
                    <a:lstStyle/>
                    <a:p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07950" marR="0" lvl="1" indent="-1079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/>
                        </a:buClr>
                        <a:buSzTx/>
                        <a:buFontTx/>
                        <a:buChar char="•"/>
                        <a:tabLst>
                          <a:tab pos="2058988" algn="l"/>
                          <a:tab pos="2116138" algn="l"/>
                        </a:tabLst>
                        <a:defRPr/>
                      </a:pP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Mail, fax,</a:t>
                      </a:r>
                      <a:r>
                        <a:rPr lang="en-US" sz="1200" b="1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online</a:t>
                      </a:r>
                    </a:p>
                    <a:p>
                      <a:pPr marL="107950" marR="0" lvl="1" indent="-1079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/>
                        </a:buClr>
                        <a:buSzTx/>
                        <a:buFontTx/>
                        <a:buChar char="•"/>
                        <a:tabLst>
                          <a:tab pos="2058988" algn="l"/>
                          <a:tab pos="2116138" algn="l"/>
                        </a:tabLst>
                        <a:defRPr/>
                      </a:pP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Check or</a:t>
                      </a:r>
                      <a:r>
                        <a:rPr lang="en-US" sz="1200" b="1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Direct Deposit</a:t>
                      </a:r>
                      <a:endParaRPr lang="en-US" sz="1200" b="1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107950" lvl="1" indent="-107950" algn="l" defTabSz="914400" rtl="0" eaLnBrk="1" latinLnBrk="0" hangingPunct="1">
                        <a:spcBef>
                          <a:spcPts val="0"/>
                        </a:spcBef>
                        <a:buClr>
                          <a:schemeClr val="accent4"/>
                        </a:buClr>
                        <a:buFontTx/>
                        <a:buChar char="•"/>
                        <a:tabLst>
                          <a:tab pos="2058988" algn="l"/>
                          <a:tab pos="2116138" algn="l"/>
                        </a:tabLst>
                      </a:pPr>
                      <a:endParaRPr lang="en-US" sz="1200" b="1" kern="12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107950" marR="0" lvl="1" indent="-1079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/>
                        </a:buClr>
                        <a:buSzTx/>
                        <a:buFontTx/>
                        <a:buChar char="•"/>
                        <a:tabLst>
                          <a:tab pos="2058988" algn="l"/>
                          <a:tab pos="2116138" algn="l"/>
                        </a:tabLst>
                        <a:defRPr/>
                      </a:pP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48-hour claims turn-around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4069">
                <a:tc gridSpan="3"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Pay</a:t>
                      </a:r>
                      <a:r>
                        <a:rPr lang="en-US" sz="12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Me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35560">
                <a:tc>
                  <a:txBody>
                    <a:bodyPr/>
                    <a:lstStyle/>
                    <a:p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07950" lvl="1" indent="-107950" algn="l" defTabSz="914400" rtl="0" eaLnBrk="1" latinLnBrk="0" hangingPunct="1">
                        <a:spcBef>
                          <a:spcPts val="600"/>
                        </a:spcBef>
                        <a:buClr>
                          <a:schemeClr val="accent4"/>
                        </a:buClr>
                        <a:buFontTx/>
                        <a:buChar char="•"/>
                        <a:tabLst>
                          <a:tab pos="2058988" algn="l"/>
                          <a:tab pos="2116138" algn="l"/>
                        </a:tabLst>
                      </a:pPr>
                      <a:r>
                        <a:rPr lang="en-US" sz="1200" b="1" i="1" u="sng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HSA ONLY</a:t>
                      </a:r>
                    </a:p>
                    <a:p>
                      <a:pPr marL="107950" lvl="1" indent="-107950" algn="l" defTabSz="914400" rtl="0" eaLnBrk="1" latinLnBrk="0" hangingPunct="1">
                        <a:spcBef>
                          <a:spcPts val="600"/>
                        </a:spcBef>
                        <a:buClr>
                          <a:schemeClr val="accent4"/>
                        </a:buClr>
                        <a:buFontTx/>
                        <a:buChar char="•"/>
                        <a:tabLst>
                          <a:tab pos="2058988" algn="l"/>
                          <a:tab pos="2116138" algn="l"/>
                        </a:tabLst>
                      </a:pPr>
                      <a:r>
                        <a:rPr lang="en-US" sz="1200" b="1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No receipt required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107950" lvl="1" indent="-107950" algn="l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4"/>
                        </a:buClr>
                        <a:buFontTx/>
                        <a:buChar char="•"/>
                        <a:tabLst>
                          <a:tab pos="2058988" algn="l"/>
                          <a:tab pos="2116138" algn="l"/>
                        </a:tabLst>
                      </a:pPr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Send payment to your self</a:t>
                      </a:r>
                    </a:p>
                    <a:p>
                      <a:pPr marL="107950" lvl="1" indent="-107950" algn="l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4"/>
                        </a:buClr>
                        <a:buFontTx/>
                        <a:buChar char="•"/>
                        <a:tabLst>
                          <a:tab pos="2058988" algn="l"/>
                          <a:tab pos="2116138" algn="l"/>
                        </a:tabLst>
                      </a:pPr>
                      <a:endParaRPr lang="en-US" sz="1200" b="1" kern="120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20" name="Picture 10" descr="Z:\Marketing\Design\Images_and_Templates\Icons\Icons_JPG\Icon_PayByCard_Gol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53501" y="3577961"/>
            <a:ext cx="550922" cy="54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8" descr="Z:\Marketing\Design\Images_and_Templates\Icons\Icons_JPG\Icon_Website2.jpg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53501" y="2614054"/>
            <a:ext cx="548640" cy="54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11" descr="Z:\Marketing\Design\Images_and_Templates\Icons\Icons_JPG\ICON_PayMeBack_Orange.jpg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29751" y="4506239"/>
            <a:ext cx="548640" cy="54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EZ_Receipts_icon@2xAll-blu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53501" y="1712887"/>
            <a:ext cx="533400" cy="533400"/>
          </a:xfrm>
          <a:prstGeom prst="rect">
            <a:avLst/>
          </a:prstGeom>
        </p:spPr>
      </p:pic>
      <p:sp>
        <p:nvSpPr>
          <p:cNvPr id="13" name="Rectangle 20"/>
          <p:cNvSpPr txBox="1">
            <a:spLocks noChangeArrowheads="1"/>
          </p:cNvSpPr>
          <p:nvPr/>
        </p:nvSpPr>
        <p:spPr bwMode="auto">
          <a:xfrm>
            <a:off x="184703" y="1542847"/>
            <a:ext cx="2845170" cy="4045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165100" marR="0" lvl="1" indent="-165100" algn="l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27AFCD"/>
              </a:buClr>
              <a:buSzTx/>
              <a:buFont typeface="Wingdings" pitchFamily="2" charset="2"/>
              <a:buChar char="§"/>
              <a:tabLst>
                <a:tab pos="1490663" algn="l"/>
              </a:tabLst>
              <a:defRPr/>
            </a:pPr>
            <a:endParaRPr lang="en-US" sz="1800" i="1" kern="0" dirty="0" smtClean="0"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6" name="Picture 15" descr="payment_options.png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l="7584" t="81614" r="81407" b="7071"/>
          <a:stretch>
            <a:fillRect/>
          </a:stretch>
        </p:blipFill>
        <p:spPr>
          <a:xfrm>
            <a:off x="1134577" y="5490141"/>
            <a:ext cx="557784" cy="557784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7538192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700" y="2273604"/>
            <a:ext cx="9120667" cy="45843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Segoe UI" pitchFamily="34" charset="0"/>
                <a:cs typeface="Segoe UI" pitchFamily="34" charset="0"/>
              </a:rPr>
              <a:t>Card </a:t>
            </a:r>
            <a:r>
              <a:rPr lang="en-US" dirty="0" smtClean="0">
                <a:latin typeface="Segoe UI" pitchFamily="34" charset="0"/>
                <a:cs typeface="Segoe UI" pitchFamily="34" charset="0"/>
              </a:rPr>
              <a:t>Substantiation</a:t>
            </a:r>
            <a:endParaRPr lang="en-US" dirty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5935" y="1184165"/>
            <a:ext cx="8229600" cy="5142207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FSA</a:t>
            </a:r>
          </a:p>
          <a:p>
            <a:pPr lvl="1"/>
            <a:r>
              <a:rPr lang="en-US" sz="2400" dirty="0" smtClean="0"/>
              <a:t>Per the IRS, all transactions must be substantiated.</a:t>
            </a:r>
          </a:p>
          <a:p>
            <a:pPr lvl="1"/>
            <a:r>
              <a:rPr lang="en-US" sz="2400" dirty="0" smtClean="0"/>
              <a:t>Receipts will not be needed if a card transaction meets one of the following criteria:</a:t>
            </a:r>
          </a:p>
          <a:p>
            <a:pPr lvl="2"/>
            <a:r>
              <a:rPr lang="en-US" sz="1800" dirty="0" smtClean="0"/>
              <a:t>Match to a Recurring Transaction</a:t>
            </a:r>
          </a:p>
          <a:p>
            <a:pPr lvl="2"/>
            <a:r>
              <a:rPr lang="en-US" sz="1800" dirty="0" smtClean="0"/>
              <a:t>Health plan Co-Payment amount</a:t>
            </a:r>
          </a:p>
          <a:p>
            <a:pPr lvl="2"/>
            <a:r>
              <a:rPr lang="en-US" sz="1800" dirty="0" smtClean="0"/>
              <a:t>Merchant has IRS-approved Inventory System </a:t>
            </a:r>
          </a:p>
          <a:p>
            <a:pPr lvl="1"/>
            <a:r>
              <a:rPr lang="en-US" sz="2200" dirty="0" smtClean="0"/>
              <a:t>If receipt/EOB/etc. is not submitted in 90 days, </a:t>
            </a:r>
            <a:r>
              <a:rPr lang="en-US" sz="2200" u="sng" dirty="0" smtClean="0"/>
              <a:t>Card will be suspended</a:t>
            </a:r>
            <a:endParaRPr lang="en-US" sz="2200" u="sng" dirty="0"/>
          </a:p>
          <a:p>
            <a:r>
              <a:rPr lang="en-US" sz="2800" dirty="0" smtClean="0"/>
              <a:t>HSA</a:t>
            </a:r>
          </a:p>
          <a:p>
            <a:pPr lvl="1"/>
            <a:r>
              <a:rPr lang="en-US" sz="2400" dirty="0" smtClean="0"/>
              <a:t>No </a:t>
            </a:r>
            <a:r>
              <a:rPr lang="en-US" sz="2400" dirty="0"/>
              <a:t>substantiation </a:t>
            </a:r>
            <a:r>
              <a:rPr lang="en-US" sz="2400" dirty="0" smtClean="0"/>
              <a:t>to WageWorks is required</a:t>
            </a:r>
          </a:p>
          <a:p>
            <a:pPr lvl="1"/>
            <a:r>
              <a:rPr lang="en-US" sz="2400" dirty="0"/>
              <a:t>IRS will impose an additional 20% tax on the part of the distributions not used for Qualified Medical </a:t>
            </a:r>
            <a:r>
              <a:rPr lang="en-US" sz="2400" dirty="0" smtClean="0"/>
              <a:t>Expenses</a:t>
            </a:r>
            <a:endParaRPr lang="en-US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B6D7BD-B973-418C-89F9-F4193A6C7B8D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8084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700" y="2273604"/>
            <a:ext cx="9120667" cy="41448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010" name="Content Placeholder 11"/>
          <p:cNvSpPr>
            <a:spLocks noGrp="1"/>
          </p:cNvSpPr>
          <p:nvPr>
            <p:ph idx="1"/>
          </p:nvPr>
        </p:nvSpPr>
        <p:spPr>
          <a:xfrm>
            <a:off x="479545" y="1313209"/>
            <a:ext cx="7728790" cy="176517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600" dirty="0" smtClean="0">
                <a:latin typeface="Arial" charset="0"/>
                <a:cs typeface="Arial" charset="0"/>
              </a:rPr>
              <a:t>Online view of activity is available 24/7</a:t>
            </a:r>
          </a:p>
          <a:p>
            <a:pPr lvl="1"/>
            <a:r>
              <a:rPr lang="en-US" sz="2200" dirty="0" smtClean="0">
                <a:latin typeface="Arial" charset="0"/>
                <a:cs typeface="Arial" charset="0"/>
              </a:rPr>
              <a:t>One view for all plan types</a:t>
            </a:r>
          </a:p>
          <a:p>
            <a:pPr eaLnBrk="1" hangingPunct="1"/>
            <a:r>
              <a:rPr lang="en-US" sz="2600" dirty="0" smtClean="0">
                <a:latin typeface="Arial" charset="0"/>
                <a:cs typeface="Arial" charset="0"/>
              </a:rPr>
              <a:t>Set options for email and text notifications</a:t>
            </a:r>
            <a:endParaRPr lang="en-US" sz="2200" dirty="0" smtClean="0">
              <a:latin typeface="Arial" charset="0"/>
              <a:cs typeface="Arial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35D9A3-F577-47AA-BB65-10CC15D1BC9D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11268" name="Rectangle 2"/>
          <p:cNvSpPr>
            <a:spLocks noGrp="1"/>
          </p:cNvSpPr>
          <p:nvPr>
            <p:ph type="title"/>
          </p:nvPr>
        </p:nvSpPr>
        <p:spPr>
          <a:xfrm>
            <a:off x="457200" y="145219"/>
            <a:ext cx="8229600" cy="90011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600" dirty="0" smtClean="0">
                <a:latin typeface="Segoe UI" pitchFamily="34" charset="0"/>
                <a:cs typeface="Segoe UI" pitchFamily="34" charset="0"/>
              </a:rPr>
              <a:t>Employee Site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 r="590" b="1341"/>
          <a:stretch>
            <a:fillRect/>
          </a:stretch>
        </p:blipFill>
        <p:spPr bwMode="auto">
          <a:xfrm>
            <a:off x="354444" y="3248933"/>
            <a:ext cx="3822266" cy="25777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3013" name="Picture 2"/>
          <p:cNvPicPr>
            <a:picLocks noChangeAspect="1" noChangeArrowheads="1"/>
          </p:cNvPicPr>
          <p:nvPr/>
        </p:nvPicPr>
        <p:blipFill>
          <a:blip r:embed="rId4" cstate="print"/>
          <a:srcRect l="415" r="1112" b="1594"/>
          <a:stretch>
            <a:fillRect/>
          </a:stretch>
        </p:blipFill>
        <p:spPr bwMode="auto">
          <a:xfrm>
            <a:off x="4081020" y="3589188"/>
            <a:ext cx="4744008" cy="20461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952104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2700" y="2273604"/>
            <a:ext cx="9120667" cy="41448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393406" y="107064"/>
            <a:ext cx="8229600" cy="900113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Segoe UI" pitchFamily="34" charset="0"/>
                <a:cs typeface="Segoe UI" pitchFamily="34" charset="0"/>
              </a:rPr>
              <a:t>Accessing BNY Mellon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44" y="1883229"/>
            <a:ext cx="7078932" cy="41270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 bwMode="auto">
          <a:xfrm>
            <a:off x="716219" y="1077686"/>
            <a:ext cx="7665782" cy="646331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4"/>
                </a:solidFill>
                <a:cs typeface="Arial" pitchFamily="34" charset="0"/>
              </a:rPr>
              <a:t>From your HSA Account Activity page, click “Investment Options” to access your BNY Mellon account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37461" y="3803213"/>
            <a:ext cx="85573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790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2700" y="2273604"/>
            <a:ext cx="9120667" cy="41448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393406" y="107064"/>
            <a:ext cx="8229600" cy="900113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Segoe UI" pitchFamily="34" charset="0"/>
                <a:cs typeface="Segoe UI" pitchFamily="34" charset="0"/>
              </a:rPr>
              <a:t>Mobile Account Access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sz="half" idx="1"/>
          </p:nvPr>
        </p:nvSpPr>
        <p:spPr>
          <a:xfrm>
            <a:off x="433277" y="1344520"/>
            <a:ext cx="3770313" cy="4608512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charset="0"/>
                <a:cs typeface="Arial" charset="0"/>
              </a:rPr>
              <a:t>Mobile Site</a:t>
            </a:r>
          </a:p>
          <a:p>
            <a:endParaRPr lang="en-US" sz="1400" dirty="0" smtClean="0">
              <a:latin typeface="Arial" charset="0"/>
              <a:cs typeface="Arial" charset="0"/>
            </a:endParaRPr>
          </a:p>
        </p:txBody>
      </p:sp>
      <p:pic>
        <p:nvPicPr>
          <p:cNvPr id="44036" name="Picture 8"/>
          <p:cNvPicPr>
            <a:picLocks noChangeAspect="1" noChangeArrowheads="1"/>
          </p:cNvPicPr>
          <p:nvPr/>
        </p:nvPicPr>
        <p:blipFill>
          <a:blip r:embed="rId3" cstate="print"/>
          <a:srcRect t="785"/>
          <a:stretch>
            <a:fillRect/>
          </a:stretch>
        </p:blipFill>
        <p:spPr bwMode="auto">
          <a:xfrm>
            <a:off x="433277" y="1912087"/>
            <a:ext cx="2703941" cy="37958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4421594" y="1356553"/>
            <a:ext cx="3770313" cy="4608512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charset="0"/>
                <a:cs typeface="Arial" charset="0"/>
              </a:rPr>
              <a:t>EZ Receipts App</a:t>
            </a:r>
          </a:p>
          <a:p>
            <a:endParaRPr lang="en-US" sz="1400" dirty="0" smtClean="0">
              <a:latin typeface="Arial" charset="0"/>
              <a:cs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076" y="1901454"/>
            <a:ext cx="1996929" cy="35518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755" y="2409059"/>
            <a:ext cx="1992500" cy="35439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38376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700" y="2273604"/>
            <a:ext cx="9120667" cy="41448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9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is eligible for an HSA?</a:t>
            </a:r>
            <a:endParaRPr lang="en-US" dirty="0" smtClean="0">
              <a:solidFill>
                <a:srgbClr val="2CBBD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900" y="1283530"/>
            <a:ext cx="8818266" cy="4773612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Clr>
                <a:srgbClr val="0070C0"/>
              </a:buClr>
              <a:defRPr/>
            </a:pPr>
            <a:r>
              <a:rPr lang="en-US" sz="2800" b="1" dirty="0"/>
              <a:t>Individuals who are covered by an HSA-compatible health plan are qualified if they are:</a:t>
            </a:r>
          </a:p>
          <a:p>
            <a:pPr lvl="1" fontAlgn="auto">
              <a:spcAft>
                <a:spcPts val="0"/>
              </a:spcAft>
              <a:buClr>
                <a:schemeClr val="accent4"/>
              </a:buClr>
              <a:defRPr/>
            </a:pPr>
            <a:r>
              <a:rPr lang="en-US" sz="2000" dirty="0"/>
              <a:t>Not covered by any other non HSA-compatible health insurance plan</a:t>
            </a:r>
          </a:p>
          <a:p>
            <a:pPr lvl="1" fontAlgn="auto">
              <a:spcAft>
                <a:spcPts val="0"/>
              </a:spcAft>
              <a:buClr>
                <a:schemeClr val="accent4"/>
              </a:buClr>
              <a:defRPr/>
            </a:pPr>
            <a:r>
              <a:rPr lang="en-US" sz="2000" dirty="0"/>
              <a:t>Not claimed as a dependent on another person’s tax return (excluding </a:t>
            </a:r>
            <a:r>
              <a:rPr lang="en-US" sz="2000" dirty="0" smtClean="0"/>
              <a:t>spouse’s)</a:t>
            </a:r>
            <a:endParaRPr lang="en-US" sz="2000" dirty="0"/>
          </a:p>
          <a:p>
            <a:pPr lvl="1" fontAlgn="auto">
              <a:spcAft>
                <a:spcPts val="0"/>
              </a:spcAft>
              <a:buClr>
                <a:schemeClr val="accent4"/>
              </a:buClr>
              <a:defRPr/>
            </a:pPr>
            <a:r>
              <a:rPr lang="en-US" sz="2000" dirty="0"/>
              <a:t>Not enrolled in Medicare</a:t>
            </a:r>
          </a:p>
          <a:p>
            <a:pPr lvl="1" fontAlgn="auto">
              <a:spcAft>
                <a:spcPts val="0"/>
              </a:spcAft>
              <a:buClr>
                <a:schemeClr val="accent4"/>
              </a:buClr>
              <a:defRPr/>
            </a:pPr>
            <a:r>
              <a:rPr lang="en-US" sz="2000" dirty="0"/>
              <a:t>Do not receive health benefits under TRICARE</a:t>
            </a:r>
          </a:p>
          <a:p>
            <a:pPr lvl="1" fontAlgn="auto">
              <a:spcAft>
                <a:spcPts val="0"/>
              </a:spcAft>
              <a:buClr>
                <a:schemeClr val="accent4"/>
              </a:buClr>
              <a:defRPr/>
            </a:pPr>
            <a:r>
              <a:rPr lang="en-US" sz="2000" dirty="0"/>
              <a:t>Have not received Veterans Administration (VA) benefits within the past three months</a:t>
            </a:r>
          </a:p>
          <a:p>
            <a:pPr lvl="1" fontAlgn="auto">
              <a:spcAft>
                <a:spcPts val="0"/>
              </a:spcAft>
              <a:buClr>
                <a:schemeClr val="accent4"/>
              </a:buClr>
              <a:defRPr/>
            </a:pPr>
            <a:r>
              <a:rPr lang="en-US" sz="2000" dirty="0"/>
              <a:t>Not covered by a general purpose health care flexible spending account (FSA) or health reimbursement account (HRA), including a spouse’s</a:t>
            </a:r>
          </a:p>
        </p:txBody>
      </p:sp>
    </p:spTree>
    <p:extLst>
      <p:ext uri="{BB962C8B-B14F-4D97-AF65-F5344CB8AC3E}">
        <p14:creationId xmlns:p14="http://schemas.microsoft.com/office/powerpoint/2010/main" val="1970641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700" y="2273604"/>
            <a:ext cx="9120667" cy="41448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44" y="3628427"/>
            <a:ext cx="4369934" cy="23459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0" name="Content Placeholder 11"/>
          <p:cNvSpPr>
            <a:spLocks noGrp="1"/>
          </p:cNvSpPr>
          <p:nvPr>
            <p:ph idx="1"/>
          </p:nvPr>
        </p:nvSpPr>
        <p:spPr>
          <a:xfrm>
            <a:off x="533398" y="1149923"/>
            <a:ext cx="8382001" cy="176517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Visit WageWorks.com for plan information, eligible expenses, forms, and more</a:t>
            </a:r>
          </a:p>
          <a:p>
            <a:pPr eaLnBrk="1" hangingPunct="1">
              <a:buFont typeface="Wingdings" pitchFamily="2" charset="2"/>
              <a:buNone/>
            </a:pPr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35D9A3-F577-47AA-BB65-10CC15D1BC9D}" type="slidenum">
              <a:rPr lang="en-US"/>
              <a:pPr>
                <a:defRPr/>
              </a:pPr>
              <a:t>30</a:t>
            </a:fld>
            <a:endParaRPr lang="en-US"/>
          </a:p>
        </p:txBody>
      </p:sp>
      <p:sp>
        <p:nvSpPr>
          <p:cNvPr id="11268" name="Rectangle 2"/>
          <p:cNvSpPr>
            <a:spLocks noGrp="1"/>
          </p:cNvSpPr>
          <p:nvPr>
            <p:ph type="title"/>
          </p:nvPr>
        </p:nvSpPr>
        <p:spPr>
          <a:xfrm>
            <a:off x="457200" y="145219"/>
            <a:ext cx="8229600" cy="90011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600" dirty="0" smtClean="0">
                <a:latin typeface="Segoe UI" pitchFamily="34" charset="0"/>
                <a:cs typeface="Segoe UI" pitchFamily="34" charset="0"/>
              </a:rPr>
              <a:t>Online Resources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6" t="2773" r="1761" b="2867"/>
          <a:stretch/>
        </p:blipFill>
        <p:spPr bwMode="auto">
          <a:xfrm>
            <a:off x="4200060" y="3777044"/>
            <a:ext cx="4748078" cy="24623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13" t="9288" r="20587" b="59254"/>
          <a:stretch/>
        </p:blipFill>
        <p:spPr bwMode="auto">
          <a:xfrm>
            <a:off x="990598" y="2186518"/>
            <a:ext cx="6701792" cy="19282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95863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2700" y="2273604"/>
            <a:ext cx="9120667" cy="41448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058" name="Picture 6" descr="CallCenter"/>
          <p:cNvPicPr>
            <a:picLocks noChangeAspect="1" noChangeArrowheads="1"/>
          </p:cNvPicPr>
          <p:nvPr/>
        </p:nvPicPr>
        <p:blipFill>
          <a:blip r:embed="rId3" cstate="print"/>
          <a:srcRect l="36394" t="23642"/>
          <a:stretch>
            <a:fillRect/>
          </a:stretch>
        </p:blipFill>
        <p:spPr bwMode="auto">
          <a:xfrm>
            <a:off x="5519738" y="3644900"/>
            <a:ext cx="3624262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Segoe UI" pitchFamily="34" charset="0"/>
                <a:cs typeface="Segoe UI" pitchFamily="34" charset="0"/>
              </a:rPr>
              <a:t>Customer Service</a:t>
            </a:r>
          </a:p>
        </p:txBody>
      </p:sp>
      <p:sp>
        <p:nvSpPr>
          <p:cNvPr id="45060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dirty="0" smtClean="0">
                <a:latin typeface="Arial" charset="0"/>
                <a:cs typeface="Arial" charset="0"/>
              </a:rPr>
              <a:t>You may call for account information at </a:t>
            </a:r>
            <a:br>
              <a:rPr lang="en-US" dirty="0" smtClean="0">
                <a:latin typeface="Arial" charset="0"/>
                <a:cs typeface="Arial" charset="0"/>
              </a:rPr>
            </a:br>
            <a:r>
              <a:rPr lang="en-US" b="1" dirty="0" smtClean="0">
                <a:latin typeface="Arial" charset="0"/>
                <a:cs typeface="Arial" charset="0"/>
              </a:rPr>
              <a:t>1-877-WAGEWORKS (877-924-3967)</a:t>
            </a:r>
          </a:p>
          <a:p>
            <a:pPr lvl="1">
              <a:lnSpc>
                <a:spcPct val="120000"/>
              </a:lnSpc>
            </a:pPr>
            <a:r>
              <a:rPr lang="en-US" dirty="0" smtClean="0">
                <a:latin typeface="Arial" charset="0"/>
                <a:cs typeface="Arial" charset="0"/>
              </a:rPr>
              <a:t>Customer Service Representatives are available Monday thru Friday, 8 AM to 8 PM ET (excluding holidays)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94774A-8C38-4F3D-9A4C-ADF76621D8E2}" type="slidenum">
              <a:rPr lang="en-US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1995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2480" y="1392238"/>
            <a:ext cx="7843800" cy="2052084"/>
          </a:xfrm>
        </p:spPr>
        <p:txBody>
          <a:bodyPr/>
          <a:lstStyle/>
          <a:p>
            <a:r>
              <a:rPr lang="en-US" sz="4800" dirty="0" smtClean="0"/>
              <a:t>Questions?</a:t>
            </a:r>
            <a:endParaRPr lang="en-US" sz="4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6"/>
          <a:stretch/>
        </p:blipFill>
        <p:spPr bwMode="auto">
          <a:xfrm>
            <a:off x="4760" y="3797235"/>
            <a:ext cx="9139240" cy="225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6"/>
          <a:stretch/>
        </p:blipFill>
        <p:spPr bwMode="auto">
          <a:xfrm>
            <a:off x="-21874" y="3797235"/>
            <a:ext cx="9165874" cy="225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256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700" y="2273604"/>
            <a:ext cx="9120667" cy="41448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6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The HSA Advantage</a:t>
            </a:r>
          </a:p>
        </p:txBody>
      </p:sp>
      <p:sp>
        <p:nvSpPr>
          <p:cNvPr id="9220" name="Content Placeholder 2"/>
          <p:cNvSpPr>
            <a:spLocks noGrp="1"/>
          </p:cNvSpPr>
          <p:nvPr>
            <p:ph idx="1"/>
          </p:nvPr>
        </p:nvSpPr>
        <p:spPr>
          <a:xfrm>
            <a:off x="237449" y="1168229"/>
            <a:ext cx="8331693" cy="4192233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All funds roll over from year to year</a:t>
            </a:r>
          </a:p>
          <a:p>
            <a:pPr lvl="1">
              <a:buClr>
                <a:schemeClr val="accent4"/>
              </a:buClr>
            </a:pPr>
            <a:r>
              <a:rPr lang="en-US" sz="2400" dirty="0"/>
              <a:t>No “use it or lose it” </a:t>
            </a:r>
            <a:r>
              <a:rPr lang="en-US" sz="2400" dirty="0" smtClean="0"/>
              <a:t>rules</a:t>
            </a:r>
            <a:endParaRPr lang="en-US" sz="2400" dirty="0"/>
          </a:p>
          <a:p>
            <a:r>
              <a:rPr lang="en-US" sz="2400" b="1" dirty="0" smtClean="0"/>
              <a:t>Tax benefits on contributions, earnings and distributions</a:t>
            </a:r>
          </a:p>
          <a:p>
            <a:pPr lvl="1">
              <a:buClr>
                <a:schemeClr val="accent4"/>
              </a:buClr>
            </a:pPr>
            <a:r>
              <a:rPr lang="en-US" sz="2400" dirty="0"/>
              <a:t>Contributions are either pre-tax (via paycheck) or tax-deductible</a:t>
            </a:r>
          </a:p>
          <a:p>
            <a:r>
              <a:rPr lang="en-US" sz="2400" dirty="0" smtClean="0"/>
              <a:t> </a:t>
            </a:r>
            <a:r>
              <a:rPr lang="en-US" sz="2400" b="1" dirty="0" smtClean="0"/>
              <a:t>Portability</a:t>
            </a:r>
          </a:p>
          <a:p>
            <a:pPr lvl="1">
              <a:buClr>
                <a:schemeClr val="accent4"/>
              </a:buClr>
            </a:pPr>
            <a:r>
              <a:rPr lang="en-US" sz="2400" dirty="0" smtClean="0"/>
              <a:t>Funds follow you, may be transferred to other banks</a:t>
            </a:r>
          </a:p>
          <a:p>
            <a:pPr lvl="1">
              <a:buClr>
                <a:schemeClr val="accent4"/>
              </a:buClr>
            </a:pPr>
            <a:r>
              <a:rPr lang="en-US" sz="2400" dirty="0" smtClean="0"/>
              <a:t>Tax-free withdrawals for Qualified Medical Expenses even if qualifying coverage ends</a:t>
            </a:r>
          </a:p>
          <a:p>
            <a:r>
              <a:rPr lang="en-US" sz="2400" dirty="0" smtClean="0"/>
              <a:t> </a:t>
            </a:r>
            <a:r>
              <a:rPr lang="en-US" sz="2400" b="1" dirty="0" smtClean="0"/>
              <a:t>Long-term investment opportunities </a:t>
            </a:r>
            <a:r>
              <a:rPr lang="en-US" sz="2400" i="1" dirty="0" smtClean="0"/>
              <a:t>(Not FDIC insured)</a:t>
            </a:r>
          </a:p>
        </p:txBody>
      </p:sp>
    </p:spTree>
    <p:extLst>
      <p:ext uri="{BB962C8B-B14F-4D97-AF65-F5344CB8AC3E}">
        <p14:creationId xmlns:p14="http://schemas.microsoft.com/office/powerpoint/2010/main" val="16485332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700" y="2273604"/>
            <a:ext cx="9120667" cy="41448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11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Withdrawals &amp; Reimbursements</a:t>
            </a:r>
          </a:p>
        </p:txBody>
      </p:sp>
      <p:sp>
        <p:nvSpPr>
          <p:cNvPr id="17412" name="Rectangle 7"/>
          <p:cNvSpPr>
            <a:spLocks noGrp="1" noChangeArrowheads="1"/>
          </p:cNvSpPr>
          <p:nvPr>
            <p:ph sz="quarter" idx="4294967295"/>
          </p:nvPr>
        </p:nvSpPr>
        <p:spPr>
          <a:xfrm>
            <a:off x="457200" y="1358900"/>
            <a:ext cx="8204200" cy="4533900"/>
          </a:xfrm>
          <a:prstGeom prst="rect">
            <a:avLst/>
          </a:prstGeom>
        </p:spPr>
        <p:txBody>
          <a:bodyPr/>
          <a:lstStyle/>
          <a:p>
            <a:r>
              <a:rPr lang="en-US" b="1" dirty="0" smtClean="0"/>
              <a:t>Withdrawals for qualified medical, dental, or vision expenses are tax-free</a:t>
            </a:r>
          </a:p>
          <a:p>
            <a:r>
              <a:rPr lang="en-US" b="1" dirty="0" smtClean="0"/>
              <a:t>Withdrawals not used for qualified expenses are assessed a tax penalty, plus normal income tax</a:t>
            </a:r>
          </a:p>
          <a:p>
            <a:r>
              <a:rPr lang="en-US" b="1" dirty="0" smtClean="0"/>
              <a:t>No penalty to withdraw if 65 or older, or on certain types of disability</a:t>
            </a:r>
          </a:p>
          <a:p>
            <a:pPr lvl="1"/>
            <a:r>
              <a:rPr lang="en-US" dirty="0" smtClean="0"/>
              <a:t>Income tax still applies if not for qualified expenses</a:t>
            </a:r>
          </a:p>
        </p:txBody>
      </p:sp>
    </p:spTree>
    <p:extLst>
      <p:ext uri="{BB962C8B-B14F-4D97-AF65-F5344CB8AC3E}">
        <p14:creationId xmlns:p14="http://schemas.microsoft.com/office/powerpoint/2010/main" val="178995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700" y="2273604"/>
            <a:ext cx="9120667" cy="41448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11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Eligible Expenses</a:t>
            </a:r>
          </a:p>
        </p:txBody>
      </p:sp>
      <p:sp>
        <p:nvSpPr>
          <p:cNvPr id="17412" name="Rectangle 7"/>
          <p:cNvSpPr>
            <a:spLocks noGrp="1" noChangeArrowheads="1"/>
          </p:cNvSpPr>
          <p:nvPr>
            <p:ph sz="quarter" idx="4294967295"/>
          </p:nvPr>
        </p:nvSpPr>
        <p:spPr>
          <a:xfrm>
            <a:off x="457200" y="1358900"/>
            <a:ext cx="8204200" cy="4533900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/>
              <a:t>Use Your HSA to pay for: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3200" dirty="0"/>
              <a:t>Prescriptions for almost any medical condition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3200" dirty="0"/>
              <a:t>Prescribed over-the-counter medicines, </a:t>
            </a:r>
            <a:r>
              <a:rPr lang="en-US" sz="3200" dirty="0" smtClean="0"/>
              <a:t>e.g</a:t>
            </a:r>
            <a:r>
              <a:rPr lang="en-US" sz="3200" dirty="0"/>
              <a:t>. aspirin, cough syrup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3200" dirty="0"/>
              <a:t>Co-payments, co-insurance, and deductibles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3200" dirty="0"/>
              <a:t>Dental care, both preventive and restorative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3200" dirty="0"/>
              <a:t>Orthodontia, child and adult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3200" dirty="0"/>
              <a:t>Vision care, eyeglasses, contact lenses, solutions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3200" dirty="0"/>
              <a:t>Eye surgery, including laser vision correction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3200" dirty="0"/>
              <a:t>Counseling and therapy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3200" dirty="0"/>
              <a:t>Psychology and psychiatry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3200" dirty="0"/>
              <a:t>Chiropractic care and acupuncture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3200" dirty="0"/>
              <a:t>See </a:t>
            </a:r>
            <a:r>
              <a:rPr lang="en-US" sz="3200" u="sng" dirty="0"/>
              <a:t>www.wageworks.com/myhsa</a:t>
            </a:r>
            <a:r>
              <a:rPr lang="en-US" sz="3200" dirty="0"/>
              <a:t> </a:t>
            </a:r>
            <a:r>
              <a:rPr lang="en-US" sz="3200" dirty="0" smtClean="0"/>
              <a:t>for </a:t>
            </a:r>
            <a:r>
              <a:rPr lang="en-US" sz="3200" dirty="0"/>
              <a:t>more information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0733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700" y="2273604"/>
            <a:ext cx="9120667" cy="41448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11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Spouse and Dependent Expenses</a:t>
            </a:r>
          </a:p>
        </p:txBody>
      </p:sp>
      <p:sp>
        <p:nvSpPr>
          <p:cNvPr id="17412" name="Rectangle 7"/>
          <p:cNvSpPr>
            <a:spLocks noGrp="1" noChangeArrowheads="1"/>
          </p:cNvSpPr>
          <p:nvPr>
            <p:ph sz="quarter" idx="4294967295"/>
          </p:nvPr>
        </p:nvSpPr>
        <p:spPr>
          <a:xfrm>
            <a:off x="457199" y="1358900"/>
            <a:ext cx="8478457" cy="4533900"/>
          </a:xfrm>
          <a:prstGeom prst="rect">
            <a:avLst/>
          </a:prstGeom>
        </p:spPr>
        <p:txBody>
          <a:bodyPr/>
          <a:lstStyle/>
          <a:p>
            <a:r>
              <a:rPr lang="en-US" b="1" dirty="0" smtClean="0"/>
              <a:t>Spouse and dependent expense eligibility is determined by tax-filing standards</a:t>
            </a:r>
          </a:p>
          <a:p>
            <a:r>
              <a:rPr lang="en-US" b="1" dirty="0" smtClean="0"/>
              <a:t>If filing jointly or claiming as a dependent on your taxes, their expenses can be reimbursed from HSA</a:t>
            </a:r>
          </a:p>
          <a:p>
            <a:r>
              <a:rPr lang="en-US" b="1" dirty="0" smtClean="0"/>
              <a:t>Spouse/dependent does NOT have to be covered by your HDHP to qualify for HSA reimbursement</a:t>
            </a:r>
          </a:p>
        </p:txBody>
      </p:sp>
    </p:spTree>
    <p:extLst>
      <p:ext uri="{BB962C8B-B14F-4D97-AF65-F5344CB8AC3E}">
        <p14:creationId xmlns:p14="http://schemas.microsoft.com/office/powerpoint/2010/main" val="583741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700" y="2273604"/>
            <a:ext cx="9120667" cy="41448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9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61507" y="87148"/>
            <a:ext cx="8229600" cy="900113"/>
          </a:xfrm>
        </p:spPr>
        <p:txBody>
          <a:bodyPr>
            <a:noAutofit/>
          </a:bodyPr>
          <a:lstStyle/>
          <a:p>
            <a:r>
              <a:rPr lang="en-US" dirty="0" smtClean="0"/>
              <a:t>Limited Purpose FSA</a:t>
            </a:r>
            <a:endParaRPr lang="en-US" dirty="0"/>
          </a:p>
        </p:txBody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6567" y="1536885"/>
            <a:ext cx="8229600" cy="451786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Enrollment for both HC FSA and HSA are allowed, but the FSA must be Limited (or “HSA-Compatible”)</a:t>
            </a:r>
          </a:p>
          <a:p>
            <a:r>
              <a:rPr lang="en-US" sz="2800" dirty="0" smtClean="0"/>
              <a:t>Limited Purpose HC FSA </a:t>
            </a:r>
            <a:r>
              <a:rPr lang="en-US" sz="2800" dirty="0"/>
              <a:t>covers only Dental and Vision </a:t>
            </a:r>
            <a:r>
              <a:rPr lang="en-US" sz="2800" dirty="0" smtClean="0"/>
              <a:t>expenses</a:t>
            </a:r>
          </a:p>
          <a:p>
            <a:r>
              <a:rPr lang="en-US" sz="2800" dirty="0" smtClean="0"/>
              <a:t>Limited FSA may be converted to a full purpose FSA after the HDHP deductible has been met for the year</a:t>
            </a:r>
          </a:p>
          <a:p>
            <a:pPr marL="347663" lvl="1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B211FC-6F45-43EA-8352-1EE337E1D92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978962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150" y="2722879"/>
            <a:ext cx="9120667" cy="41448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2700" y="2273604"/>
            <a:ext cx="9120667" cy="41448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11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FSA, HSA, or Both? 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8986126"/>
              </p:ext>
            </p:extLst>
          </p:nvPr>
        </p:nvGraphicFramePr>
        <p:xfrm>
          <a:off x="574846" y="1080655"/>
          <a:ext cx="8284147" cy="5545643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127000" dir="2700000" algn="tl" rotWithShape="0">
                    <a:prstClr val="black">
                      <a:alpha val="40000"/>
                    </a:prstClr>
                  </a:outerShdw>
                </a:effectLst>
                <a:tableStyleId>{6E25E649-3F16-4E02-A733-19D2CDBF48F0}</a:tableStyleId>
              </a:tblPr>
              <a:tblGrid>
                <a:gridCol w="26337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072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430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4272"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FSA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HSA</a:t>
                      </a:r>
                      <a:endParaRPr lang="en-US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0951"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 smtClean="0">
                          <a:solidFill>
                            <a:schemeClr val="tx1"/>
                          </a:solidFill>
                        </a:rPr>
                        <a:t>Accompanying</a:t>
                      </a:r>
                      <a:r>
                        <a:rPr lang="en-US" sz="1600" b="1" i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="1" i="1" dirty="0" smtClean="0">
                          <a:solidFill>
                            <a:schemeClr val="tx1"/>
                          </a:solidFill>
                        </a:rPr>
                        <a:t>Health Plan</a:t>
                      </a:r>
                      <a:endParaRPr lang="en-US" sz="1600" b="1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25400" cmpd="sng">
                      <a:noFill/>
                    </a:lnT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Any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25400" cmpd="sng">
                      <a:noFill/>
                    </a:lnT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High Deductible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Health Plan</a:t>
                      </a:r>
                      <a:endParaRPr lang="en-US" sz="1800" b="1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25400" cmpd="sng">
                      <a:noFill/>
                    </a:lnT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4807"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 smtClean="0">
                          <a:solidFill>
                            <a:schemeClr val="tx1"/>
                          </a:solidFill>
                        </a:rPr>
                        <a:t>Maximum Election</a:t>
                      </a:r>
                      <a:endParaRPr lang="en-US" sz="1600" b="1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$2700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$3550– Single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</a:rPr>
                        <a:t> coverage</a:t>
                      </a:r>
                    </a:p>
                    <a:p>
                      <a:pPr algn="ctr"/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</a:rPr>
                        <a:t>$7100 – Family coverage</a:t>
                      </a:r>
                    </a:p>
                    <a:p>
                      <a:pPr algn="ctr"/>
                      <a:r>
                        <a:rPr lang="en-US" sz="1800" b="1" i="1" baseline="0" dirty="0" smtClean="0">
                          <a:solidFill>
                            <a:schemeClr val="tx1"/>
                          </a:solidFill>
                        </a:rPr>
                        <a:t>+$1000 – “Catch up” for 55+</a:t>
                      </a:r>
                      <a:endParaRPr lang="en-US" sz="1800" b="1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5025"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 smtClean="0">
                          <a:solidFill>
                            <a:schemeClr val="tx1"/>
                          </a:solidFill>
                        </a:rPr>
                        <a:t>Funds Available</a:t>
                      </a:r>
                      <a:endParaRPr lang="en-US" sz="1600" b="1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January 1</a:t>
                      </a:r>
                      <a:r>
                        <a:rPr lang="en-US" sz="1800" b="1" baseline="30000" dirty="0" smtClean="0">
                          <a:solidFill>
                            <a:schemeClr val="tx1"/>
                          </a:solidFill>
                        </a:rPr>
                        <a:t>st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As taken from paychecks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1738"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 smtClean="0">
                          <a:solidFill>
                            <a:schemeClr val="tx1"/>
                          </a:solidFill>
                        </a:rPr>
                        <a:t>End of Year Balance</a:t>
                      </a:r>
                      <a:endParaRPr lang="en-US" sz="1600" b="1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Carryover up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</a:rPr>
                        <a:t> to $500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100%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</a:rPr>
                        <a:t> rollover, unlimited ongoing balance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5025"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 smtClean="0">
                          <a:solidFill>
                            <a:schemeClr val="tx1"/>
                          </a:solidFill>
                        </a:rPr>
                        <a:t>Tied to Employment?</a:t>
                      </a:r>
                      <a:endParaRPr lang="en-US" sz="1600" b="1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B>
                      <a:noFill/>
                    </a:lnB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Yes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B>
                      <a:noFill/>
                    </a:lnB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No, portable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B>
                      <a:noFill/>
                    </a:lnB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5025"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 smtClean="0">
                          <a:solidFill>
                            <a:schemeClr val="tx1"/>
                          </a:solidFill>
                        </a:rPr>
                        <a:t>Mutual Fund</a:t>
                      </a:r>
                      <a:r>
                        <a:rPr lang="en-US" sz="1600" b="1" i="1" baseline="0" dirty="0" smtClean="0">
                          <a:solidFill>
                            <a:schemeClr val="tx1"/>
                          </a:solidFill>
                        </a:rPr>
                        <a:t> Investments?</a:t>
                      </a:r>
                      <a:endParaRPr lang="en-US" sz="1600" b="1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No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Yes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5025"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 smtClean="0">
                          <a:solidFill>
                            <a:schemeClr val="tx1"/>
                          </a:solidFill>
                        </a:rPr>
                        <a:t>Use Funds</a:t>
                      </a:r>
                      <a:r>
                        <a:rPr lang="en-US" sz="1600" b="1" i="1" baseline="0" dirty="0" smtClean="0">
                          <a:solidFill>
                            <a:schemeClr val="tx1"/>
                          </a:solidFill>
                        </a:rPr>
                        <a:t> via Card?</a:t>
                      </a:r>
                      <a:endParaRPr lang="en-US" sz="1600" b="1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Yes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Yes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92275"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 smtClean="0">
                          <a:solidFill>
                            <a:schemeClr val="tx1"/>
                          </a:solidFill>
                        </a:rPr>
                        <a:t>Eligible Expenses</a:t>
                      </a:r>
                      <a:endParaRPr lang="en-US" sz="1600" b="1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Medical, Dental, Vision </a:t>
                      </a:r>
                      <a:r>
                        <a:rPr lang="en-US" sz="1400" b="1" i="1" dirty="0" smtClean="0">
                          <a:solidFill>
                            <a:schemeClr val="tx1"/>
                          </a:solidFill>
                        </a:rPr>
                        <a:t>(Limited FSA</a:t>
                      </a:r>
                      <a:r>
                        <a:rPr lang="en-US" sz="1400" b="1" i="1" baseline="0" dirty="0" smtClean="0">
                          <a:solidFill>
                            <a:schemeClr val="tx1"/>
                          </a:solidFill>
                        </a:rPr>
                        <a:t> covers only dental &amp; vision until HDHP deductible is met)</a:t>
                      </a:r>
                      <a:endParaRPr lang="en-US" sz="1600" b="1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Medical, Dental, Vision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6583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WW2013">
  <a:themeElements>
    <a:clrScheme name="WageWorks">
      <a:dk1>
        <a:srgbClr val="496E89"/>
      </a:dk1>
      <a:lt1>
        <a:sysClr val="window" lastClr="FFFFFF"/>
      </a:lt1>
      <a:dk2>
        <a:srgbClr val="658EAD"/>
      </a:dk2>
      <a:lt2>
        <a:srgbClr val="B9E139"/>
      </a:lt2>
      <a:accent1>
        <a:srgbClr val="FFC000"/>
      </a:accent1>
      <a:accent2>
        <a:srgbClr val="92D050"/>
      </a:accent2>
      <a:accent3>
        <a:srgbClr val="2CBBD5"/>
      </a:accent3>
      <a:accent4>
        <a:srgbClr val="ED8030"/>
      </a:accent4>
      <a:accent5>
        <a:srgbClr val="658EAD"/>
      </a:accent5>
      <a:accent6>
        <a:srgbClr val="A5A5A5"/>
      </a:accent6>
      <a:hlink>
        <a:srgbClr val="658EAD"/>
      </a:hlink>
      <a:folHlink>
        <a:srgbClr val="658EA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solidFill>
          <a:srgbClr val="ED941C"/>
        </a:solidFill>
        <a:ln>
          <a:headEnd/>
          <a:tailEnd/>
        </a:ln>
      </a:spPr>
      <a:bodyPr wrap="square">
        <a:spAutoFit/>
      </a:bodyPr>
      <a:lstStyle>
        <a:defPPr algn="ctr">
          <a:defRPr sz="800" b="1" dirty="0" smtClean="0">
            <a:solidFill>
              <a:schemeClr val="bg1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FSA-HC_Template.pptx</Template>
  <TotalTime>15923</TotalTime>
  <Words>1125</Words>
  <Application>Microsoft Office PowerPoint</Application>
  <PresentationFormat>On-screen Show (4:3)</PresentationFormat>
  <Paragraphs>202</Paragraphs>
  <Slides>32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MS PGothic</vt:lpstr>
      <vt:lpstr>MS PGothic</vt:lpstr>
      <vt:lpstr>Arial</vt:lpstr>
      <vt:lpstr>Calibri</vt:lpstr>
      <vt:lpstr>Segoe UI</vt:lpstr>
      <vt:lpstr>Wingdings</vt:lpstr>
      <vt:lpstr>1_WW2013</vt:lpstr>
      <vt:lpstr>WageWorks</vt:lpstr>
      <vt:lpstr>What is a Health Savings Account (HSA)?</vt:lpstr>
      <vt:lpstr>Who is eligible for an HSA?</vt:lpstr>
      <vt:lpstr>The HSA Advantage</vt:lpstr>
      <vt:lpstr>Withdrawals &amp; Reimbursements</vt:lpstr>
      <vt:lpstr>Eligible Expenses</vt:lpstr>
      <vt:lpstr>Spouse and Dependent Expenses</vt:lpstr>
      <vt:lpstr>Limited Purpose FSA</vt:lpstr>
      <vt:lpstr>FSA, HSA, or Both? </vt:lpstr>
      <vt:lpstr>Why Enroll?</vt:lpstr>
      <vt:lpstr>BNY Mellon - Investment Options</vt:lpstr>
      <vt:lpstr>Statements &amp; Tax Forms</vt:lpstr>
      <vt:lpstr>Employee Separation</vt:lpstr>
      <vt:lpstr>Completing the  HSA Application</vt:lpstr>
      <vt:lpstr>Registering Online</vt:lpstr>
      <vt:lpstr>Registering Online</vt:lpstr>
      <vt:lpstr>HSA Application</vt:lpstr>
      <vt:lpstr>HSA Application</vt:lpstr>
      <vt:lpstr>Instructions, General Info</vt:lpstr>
      <vt:lpstr>Select Paper or E-mail Statements</vt:lpstr>
      <vt:lpstr>Add Beneficiaries</vt:lpstr>
      <vt:lpstr>Confirm your information</vt:lpstr>
      <vt:lpstr>PowerPoint Presentation</vt:lpstr>
      <vt:lpstr>FSA &amp; HSA Employee Experience</vt:lpstr>
      <vt:lpstr>Payment Options</vt:lpstr>
      <vt:lpstr>Card Substantiation</vt:lpstr>
      <vt:lpstr>Employee Site</vt:lpstr>
      <vt:lpstr>Accessing BNY Mellon</vt:lpstr>
      <vt:lpstr>Mobile Account Access</vt:lpstr>
      <vt:lpstr>Online Resources</vt:lpstr>
      <vt:lpstr>Customer Service</vt:lpstr>
      <vt:lpstr>Questions?</vt:lpstr>
    </vt:vector>
  </TitlesOfParts>
  <Company>WageWorks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Communication Strategy</dc:title>
  <dc:creator>Jenny Victor</dc:creator>
  <cp:lastModifiedBy>Tricia Kennedy</cp:lastModifiedBy>
  <cp:revision>307</cp:revision>
  <cp:lastPrinted>2019-11-01T12:24:57Z</cp:lastPrinted>
  <dcterms:created xsi:type="dcterms:W3CDTF">2013-05-02T22:50:06Z</dcterms:created>
  <dcterms:modified xsi:type="dcterms:W3CDTF">2019-11-01T12:36:30Z</dcterms:modified>
</cp:coreProperties>
</file>